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9"/>
  </p:notesMasterIdLst>
  <p:sldIdLst>
    <p:sldId id="256" r:id="rId5"/>
    <p:sldId id="322" r:id="rId6"/>
    <p:sldId id="324" r:id="rId7"/>
    <p:sldId id="315" r:id="rId8"/>
    <p:sldId id="319" r:id="rId9"/>
    <p:sldId id="325" r:id="rId10"/>
    <p:sldId id="326" r:id="rId11"/>
    <p:sldId id="329" r:id="rId12"/>
    <p:sldId id="323" r:id="rId13"/>
    <p:sldId id="327" r:id="rId14"/>
    <p:sldId id="328" r:id="rId15"/>
    <p:sldId id="330" r:id="rId16"/>
    <p:sldId id="331" r:id="rId17"/>
    <p:sldId id="287" r:id="rId18"/>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54BC8B-FBDE-7F4F-8689-8EB6397EC359}" v="8" dt="2021-01-08T05:25:37.8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35"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DE10A05 SNSACD" userId="f091f737-b232-4013-aa45-789961a89840" providerId="ADAL" clId="{BB54BC8B-FBDE-7F4F-8689-8EB6397EC359}"/>
    <pc:docChg chg="undo custSel modSld">
      <pc:chgData name="GRADE10A05 SNSACD" userId="f091f737-b232-4013-aa45-789961a89840" providerId="ADAL" clId="{BB54BC8B-FBDE-7F4F-8689-8EB6397EC359}" dt="2021-01-08T05:25:37.884" v="7" actId="22"/>
      <pc:docMkLst>
        <pc:docMk/>
      </pc:docMkLst>
      <pc:sldChg chg="modSp">
        <pc:chgData name="GRADE10A05 SNSACD" userId="f091f737-b232-4013-aa45-789961a89840" providerId="ADAL" clId="{BB54BC8B-FBDE-7F4F-8689-8EB6397EC359}" dt="2021-01-08T05:25:37.884" v="7" actId="22"/>
        <pc:sldMkLst>
          <pc:docMk/>
          <pc:sldMk cId="486605001" sldId="325"/>
        </pc:sldMkLst>
        <pc:spChg chg="mod">
          <ac:chgData name="GRADE10A05 SNSACD" userId="f091f737-b232-4013-aa45-789961a89840" providerId="ADAL" clId="{BB54BC8B-FBDE-7F4F-8689-8EB6397EC359}" dt="2021-01-08T05:25:37.884" v="7" actId="22"/>
          <ac:spMkLst>
            <pc:docMk/>
            <pc:sldMk cId="486605001" sldId="325"/>
            <ac:spMk id="5" creationId="{00000000-0000-0000-0000-000000000000}"/>
          </ac:spMkLst>
        </pc:spChg>
      </pc:sldChg>
    </pc:docChg>
  </pc:docChgLst>
  <pc:docChgLst>
    <pc:chgData name="HINDI SNSACD" userId="S::hindisnsacd@snscecbe.onmicrosoft.com::ae93e60b-a346-4183-bba7-e3b08bfb4e39" providerId="AD" clId="Web-{72306C90-1D48-4959-BB42-5CC5FBBF9A04}"/>
    <pc:docChg chg="modSld">
      <pc:chgData name="HINDI SNSACD" userId="S::hindisnsacd@snscecbe.onmicrosoft.com::ae93e60b-a346-4183-bba7-e3b08bfb4e39" providerId="AD" clId="Web-{72306C90-1D48-4959-BB42-5CC5FBBF9A04}" dt="2020-08-10T08:14:21.115" v="57" actId="20577"/>
      <pc:docMkLst>
        <pc:docMk/>
      </pc:docMkLst>
      <pc:sldChg chg="modSp">
        <pc:chgData name="HINDI SNSACD" userId="S::hindisnsacd@snscecbe.onmicrosoft.com::ae93e60b-a346-4183-bba7-e3b08bfb4e39" providerId="AD" clId="Web-{72306C90-1D48-4959-BB42-5CC5FBBF9A04}" dt="2020-08-10T08:14:21.036" v="56" actId="20577"/>
        <pc:sldMkLst>
          <pc:docMk/>
          <pc:sldMk cId="3772003830" sldId="290"/>
        </pc:sldMkLst>
        <pc:spChg chg="mod">
          <ac:chgData name="HINDI SNSACD" userId="S::hindisnsacd@snscecbe.onmicrosoft.com::ae93e60b-a346-4183-bba7-e3b08bfb4e39" providerId="AD" clId="Web-{72306C90-1D48-4959-BB42-5CC5FBBF9A04}" dt="2020-08-10T08:14:21.036" v="56" actId="20577"/>
          <ac:spMkLst>
            <pc:docMk/>
            <pc:sldMk cId="3772003830" sldId="290"/>
            <ac:spMk id="2" creationId="{CD4C22AF-3346-4BB9-B810-F9BA18EEBE2F}"/>
          </ac:spMkLst>
        </pc:spChg>
      </pc:sldChg>
      <pc:sldChg chg="modSp">
        <pc:chgData name="HINDI SNSACD" userId="S::hindisnsacd@snscecbe.onmicrosoft.com::ae93e60b-a346-4183-bba7-e3b08bfb4e39" providerId="AD" clId="Web-{72306C90-1D48-4959-BB42-5CC5FBBF9A04}" dt="2020-08-10T08:12:52.343" v="50" actId="20577"/>
        <pc:sldMkLst>
          <pc:docMk/>
          <pc:sldMk cId="3953993049" sldId="292"/>
        </pc:sldMkLst>
        <pc:spChg chg="mod">
          <ac:chgData name="HINDI SNSACD" userId="S::hindisnsacd@snscecbe.onmicrosoft.com::ae93e60b-a346-4183-bba7-e3b08bfb4e39" providerId="AD" clId="Web-{72306C90-1D48-4959-BB42-5CC5FBBF9A04}" dt="2020-08-10T08:12:52.343" v="50" actId="20577"/>
          <ac:spMkLst>
            <pc:docMk/>
            <pc:sldMk cId="3953993049" sldId="292"/>
            <ac:spMk id="2" creationId="{CD4C22AF-3346-4BB9-B810-F9BA18EEBE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1669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1960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66"/>
        <p:cNvGrpSpPr/>
        <p:nvPr/>
      </p:nvGrpSpPr>
      <p:grpSpPr>
        <a:xfrm>
          <a:off x="0" y="0"/>
          <a:ext cx="0" cy="0"/>
          <a:chOff x="0" y="0"/>
          <a:chExt cx="0" cy="0"/>
        </a:xfrm>
      </p:grpSpPr>
      <p:sp>
        <p:nvSpPr>
          <p:cNvPr id="167" name="Google Shape;167;p1"/>
          <p:cNvSpPr/>
          <p:nvPr/>
        </p:nvSpPr>
        <p:spPr>
          <a:xfrm>
            <a:off x="15659100" y="0"/>
            <a:ext cx="26289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70" name="Google Shape;170;p1"/>
          <p:cNvSpPr/>
          <p:nvPr/>
        </p:nvSpPr>
        <p:spPr>
          <a:xfrm>
            <a:off x="2218234" y="3792681"/>
            <a:ext cx="11844130" cy="2123618"/>
          </a:xfrm>
          <a:prstGeom prst="rect">
            <a:avLst/>
          </a:prstGeom>
          <a:noFill/>
          <a:ln>
            <a:noFill/>
          </a:ln>
        </p:spPr>
        <p:txBody>
          <a:bodyPr spcFirstLastPara="1" wrap="square" lIns="91425" tIns="45700" rIns="91425" bIns="45700" anchor="t" anchorCtr="0">
            <a:spAutoFit/>
          </a:bodyPr>
          <a:lstStyle/>
          <a:p>
            <a:pPr algn="ctr"/>
            <a:r>
              <a:rPr lang="hi-IN" sz="6600"/>
              <a:t>पर्वत प्रदेश में पावस</a:t>
            </a:r>
            <a:endParaRPr lang="en-US" sz="6600"/>
          </a:p>
          <a:p>
            <a:pPr algn="ctr"/>
            <a:r>
              <a:rPr lang="en-US" sz="6600" err="1"/>
              <a:t>Parvat</a:t>
            </a:r>
            <a:r>
              <a:rPr lang="en-US" sz="6600"/>
              <a:t> Pradesh Mein </a:t>
            </a:r>
            <a:r>
              <a:rPr lang="en-US" sz="6600" err="1"/>
              <a:t>Pavas</a:t>
            </a:r>
            <a:endParaRPr lang="en-US" sz="6600"/>
          </a:p>
        </p:txBody>
      </p:sp>
      <p:sp>
        <p:nvSpPr>
          <p:cNvPr id="171" name="Google Shape;171;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pPr marL="0" lvl="0" indent="0" algn="r" rtl="0">
                <a:spcBef>
                  <a:spcPts val="0"/>
                </a:spcBef>
                <a:spcAft>
                  <a:spcPts val="0"/>
                </a:spcAft>
                <a:buNone/>
              </a:pPr>
              <a:t>1</a:t>
            </a:fld>
            <a:endParaRPr>
              <a:solidFill>
                <a:srgbClr val="88888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506" y="2471928"/>
            <a:ext cx="16657093" cy="6699368"/>
          </a:xfrm>
        </p:spPr>
        <p:txBody>
          <a:bodyPr/>
          <a:lstStyle/>
          <a:p>
            <a:pPr lvl="0" algn="l" eaLnBrk="0" fontAlgn="base" hangingPunct="0">
              <a:spcBef>
                <a:spcPct val="0"/>
              </a:spcBef>
              <a:spcAft>
                <a:spcPct val="0"/>
              </a:spcAft>
              <a:buClrTx/>
              <a:buSzTx/>
            </a:pPr>
            <a:r>
              <a:rPr lang="hi-IN" b="1">
                <a:solidFill>
                  <a:srgbClr val="000000"/>
                </a:solidFill>
                <a:latin typeface="roboto"/>
                <a:cs typeface="Mangal"/>
              </a:rPr>
              <a:t>प्रश्न  </a:t>
            </a:r>
            <a:r>
              <a:rPr lang="en-US" b="1">
                <a:solidFill>
                  <a:srgbClr val="000000"/>
                </a:solidFill>
                <a:latin typeface="roboto"/>
                <a:cs typeface="Mangal"/>
              </a:rPr>
              <a:t>2-: </a:t>
            </a:r>
            <a:r>
              <a:rPr lang="en-US">
                <a:solidFill>
                  <a:srgbClr val="000000"/>
                </a:solidFill>
                <a:latin typeface="roboto"/>
                <a:cs typeface="Mangal"/>
              </a:rPr>
              <a:t>'</a:t>
            </a:r>
            <a:r>
              <a:rPr lang="hi-IN">
                <a:solidFill>
                  <a:srgbClr val="000000"/>
                </a:solidFill>
                <a:latin typeface="roboto"/>
                <a:cs typeface="Mangal"/>
              </a:rPr>
              <a:t>मेखलाकार </a:t>
            </a:r>
            <a:r>
              <a:rPr lang="en-US">
                <a:solidFill>
                  <a:srgbClr val="000000"/>
                </a:solidFill>
                <a:latin typeface="roboto"/>
                <a:cs typeface="Mangal"/>
              </a:rPr>
              <a:t>' </a:t>
            </a:r>
            <a:r>
              <a:rPr lang="hi-IN">
                <a:solidFill>
                  <a:srgbClr val="000000"/>
                </a:solidFill>
                <a:latin typeface="roboto"/>
                <a:cs typeface="Mangal"/>
              </a:rPr>
              <a:t>शब्द का क्या अर्थ है </a:t>
            </a:r>
            <a:r>
              <a:rPr lang="en-US">
                <a:solidFill>
                  <a:srgbClr val="000000"/>
                </a:solidFill>
                <a:latin typeface="roboto"/>
                <a:cs typeface="Mangal"/>
              </a:rPr>
              <a:t>?</a:t>
            </a:r>
            <a:r>
              <a:rPr lang="hi-IN">
                <a:solidFill>
                  <a:srgbClr val="000000"/>
                </a:solidFill>
                <a:latin typeface="roboto"/>
                <a:cs typeface="Mangal"/>
              </a:rPr>
              <a:t>कवि ने इस शब्द का प्रयोग यहाँ क्यों किया है</a:t>
            </a:r>
            <a:r>
              <a:rPr lang="en-US">
                <a:solidFill>
                  <a:srgbClr val="000000"/>
                </a:solidFill>
                <a:latin typeface="roboto"/>
                <a:cs typeface="Mangal"/>
              </a:rPr>
              <a:t>?</a:t>
            </a:r>
            <a:br>
              <a:rPr lang="en-US">
                <a:solidFill>
                  <a:srgbClr val="000000"/>
                </a:solidFill>
                <a:latin typeface="roboto"/>
                <a:cs typeface="Mangal"/>
              </a:rPr>
            </a:br>
            <a:br>
              <a:rPr lang="en-US">
                <a:solidFill>
                  <a:schemeClr val="tx1"/>
                </a:solidFill>
              </a:rPr>
            </a:br>
            <a:r>
              <a:rPr lang="hi-IN" b="1">
                <a:solidFill>
                  <a:srgbClr val="000000"/>
                </a:solidFill>
                <a:latin typeface="roboto"/>
                <a:cs typeface="Mangal"/>
              </a:rPr>
              <a:t>उत्तर </a:t>
            </a:r>
            <a:r>
              <a:rPr lang="en-US" b="1">
                <a:solidFill>
                  <a:srgbClr val="000000"/>
                </a:solidFill>
                <a:latin typeface="roboto"/>
                <a:cs typeface="Mangal"/>
              </a:rPr>
              <a:t>-: </a:t>
            </a:r>
            <a:r>
              <a:rPr lang="en-US">
                <a:solidFill>
                  <a:srgbClr val="000000"/>
                </a:solidFill>
                <a:latin typeface="roboto"/>
                <a:cs typeface="Mangal"/>
              </a:rPr>
              <a:t>'</a:t>
            </a:r>
            <a:r>
              <a:rPr lang="hi-IN">
                <a:solidFill>
                  <a:srgbClr val="000000"/>
                </a:solidFill>
                <a:latin typeface="roboto"/>
                <a:cs typeface="Mangal"/>
              </a:rPr>
              <a:t>मेखलाकार </a:t>
            </a:r>
            <a:r>
              <a:rPr lang="en-US">
                <a:solidFill>
                  <a:srgbClr val="000000"/>
                </a:solidFill>
                <a:latin typeface="roboto"/>
                <a:cs typeface="Mangal"/>
              </a:rPr>
              <a:t>' </a:t>
            </a:r>
            <a:r>
              <a:rPr lang="hi-IN">
                <a:solidFill>
                  <a:srgbClr val="000000"/>
                </a:solidFill>
                <a:latin typeface="roboto"/>
                <a:cs typeface="Mangal"/>
              </a:rPr>
              <a:t>शब्द का अर्थ है </a:t>
            </a:r>
            <a:r>
              <a:rPr lang="en-US">
                <a:solidFill>
                  <a:srgbClr val="000000"/>
                </a:solidFill>
                <a:latin typeface="roboto"/>
                <a:cs typeface="Mangal"/>
              </a:rPr>
              <a:t>- </a:t>
            </a:r>
            <a:r>
              <a:rPr lang="hi-IN">
                <a:solidFill>
                  <a:srgbClr val="000000"/>
                </a:solidFill>
                <a:latin typeface="roboto"/>
                <a:cs typeface="Mangal"/>
              </a:rPr>
              <a:t>करघनी अर्थात कमर का आभूषण। कवि ने यहाँ इस शब्द का प्रयोग इसलिए किया है क्योंकि वर्षा ऋतु में पर्वतों की श्रृंखला करघनी की तरह टेडी मेडी लग रही है। अतः कवि ने पर्वतों की श्रृंखला की तुलना करघनी से की है।</a:t>
            </a:r>
            <a:endParaRPr lang="en-US" sz="6000">
              <a:solidFill>
                <a:schemeClr val="tx1"/>
              </a:solidFill>
              <a:latin typeface="Arial" panose="020B0604020202020204" pitchFamily="34" charset="0"/>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spTree>
    <p:extLst>
      <p:ext uri="{BB962C8B-B14F-4D97-AF65-F5344CB8AC3E}">
        <p14:creationId xmlns:p14="http://schemas.microsoft.com/office/powerpoint/2010/main" val="2590447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506" y="2471928"/>
            <a:ext cx="16657093" cy="6699368"/>
          </a:xfrm>
        </p:spPr>
        <p:txBody>
          <a:bodyPr/>
          <a:lstStyle/>
          <a:p>
            <a:pPr algn="l"/>
            <a:r>
              <a:rPr lang="hi-IN" b="1"/>
              <a:t>प्रश्न 3-: </a:t>
            </a:r>
            <a:r>
              <a:rPr lang="hi-IN"/>
              <a:t>'सहस्र दृग - सुमन ' से क्या तात्पर्य है ?कवि ने इस पद का प्रयोग किसके लिए किया होगा ?</a:t>
            </a:r>
            <a:br>
              <a:rPr lang="hi-IN"/>
            </a:br>
            <a:r>
              <a:rPr lang="hi-IN" b="1"/>
              <a:t>उत्तर-: </a:t>
            </a:r>
            <a:r>
              <a:rPr lang="hi-IN"/>
              <a:t>'सहस्र दृग - सुमन ' से कवि का तात्पर्य पहाड़ों पर खिले हजारों फूलों से है। कवि को ये फूल पहाड़ ही आंखों के समान लग रहे हैं अतः कवि ने इस पद का प्रयोग किया है।</a:t>
            </a:r>
            <a:br>
              <a:rPr lang="en-US"/>
            </a:br>
            <a:br>
              <a:rPr lang="hi-IN"/>
            </a:br>
            <a:r>
              <a:rPr lang="hi-IN" b="1"/>
              <a:t>प्रश्न 4-: </a:t>
            </a:r>
            <a:r>
              <a:rPr lang="hi-IN"/>
              <a:t>कवि ने तालाब की समानता किसके साथ दिखाई है और क्यों ?</a:t>
            </a:r>
            <a:br>
              <a:rPr lang="hi-IN"/>
            </a:br>
            <a:r>
              <a:rPr lang="hi-IN" b="1"/>
              <a:t>उत्तर-: </a:t>
            </a:r>
            <a:r>
              <a:rPr lang="hi-IN"/>
              <a:t>कवि ने तालाब की समानता आईने के साथ दिखाई है क्योंकि तालाब पर्वत के लिए आईने का काम कर रहा है वह स्वच्छ और निर्मल दिखाई दे रहा है।</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a:p>
        </p:txBody>
      </p:sp>
    </p:spTree>
    <p:extLst>
      <p:ext uri="{BB962C8B-B14F-4D97-AF65-F5344CB8AC3E}">
        <p14:creationId xmlns:p14="http://schemas.microsoft.com/office/powerpoint/2010/main" val="571042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506" y="2471928"/>
            <a:ext cx="16657093" cy="6699368"/>
          </a:xfrm>
        </p:spPr>
        <p:txBody>
          <a:bodyPr>
            <a:normAutofit fontScale="90000"/>
          </a:bodyPr>
          <a:lstStyle/>
          <a:p>
            <a:pPr algn="l"/>
            <a:r>
              <a:rPr lang="hi-IN" b="1"/>
              <a:t>प्रश्न 5 -: </a:t>
            </a:r>
            <a:r>
              <a:rPr lang="hi-IN"/>
              <a:t>पर्वत के ह्रदय से उठ कर ऊँचे ऊँचे वृक्ष आकाश की ओर क्यों देख रहे थे और वे किस बात को प्रतिबिंबित करते हैं ?</a:t>
            </a:r>
            <a:br>
              <a:rPr lang="hi-IN"/>
            </a:br>
            <a:r>
              <a:rPr lang="hi-IN" b="1"/>
              <a:t>उत्तर-: </a:t>
            </a:r>
            <a:r>
              <a:rPr lang="hi-IN"/>
              <a:t>पर्वत पर उगे ऊँचे ऊँचे वृक्ष चिंता में डूबे हुए लग रहें हैं जैसे वे शांत आकाश को छूना चाहते हों। ये वृक्ष मनुष्यों की सदा ऊपर उठने और आगे बढ़ने की और संकेत कर रहे हैं।</a:t>
            </a:r>
            <a:br>
              <a:rPr lang="en-US"/>
            </a:br>
            <a:br>
              <a:rPr lang="hi-IN"/>
            </a:br>
            <a:r>
              <a:rPr lang="hi-IN" b="1"/>
              <a:t>प्रश्न 6 -: </a:t>
            </a:r>
            <a:r>
              <a:rPr lang="hi-IN"/>
              <a:t>शाल के वृक्ष भयभीत हो कर धरती में क्यों धस गए हैं ?</a:t>
            </a:r>
            <a:br>
              <a:rPr lang="hi-IN"/>
            </a:br>
            <a:r>
              <a:rPr lang="hi-IN" b="1"/>
              <a:t>उत्तर-: </a:t>
            </a:r>
            <a:r>
              <a:rPr lang="hi-IN"/>
              <a:t>घनी धुंध के कारण लग रहा है मानो पेड़ कही उड़ गए हों अर्थात गायब हो गए हों। ऐसा लग रहा है कि पूरा आकाश ही धरती पर आ गया हो केवल झरने की आवाज़ ही सुनाई दे रही है। प्रकृति का ऐसा भयानक रूप देख कर शाल के पेड़ डर कर धरती के अंदर धंस गए हैं।</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12</a:t>
            </a:fld>
            <a:endParaRPr lang="en-US"/>
          </a:p>
        </p:txBody>
      </p:sp>
    </p:spTree>
    <p:extLst>
      <p:ext uri="{BB962C8B-B14F-4D97-AF65-F5344CB8AC3E}">
        <p14:creationId xmlns:p14="http://schemas.microsoft.com/office/powerpoint/2010/main" val="1318154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507" y="2342888"/>
            <a:ext cx="16657093" cy="7478974"/>
          </a:xfrm>
        </p:spPr>
        <p:txBody>
          <a:bodyPr>
            <a:noAutofit/>
          </a:bodyPr>
          <a:lstStyle/>
          <a:p>
            <a:pPr lvl="0" algn="l" eaLnBrk="0" fontAlgn="base" hangingPunct="0">
              <a:spcBef>
                <a:spcPct val="0"/>
              </a:spcBef>
              <a:spcAft>
                <a:spcPct val="0"/>
              </a:spcAft>
              <a:buClrTx/>
              <a:buSzTx/>
            </a:pPr>
            <a:r>
              <a:rPr lang="hi-IN" sz="2800" b="1">
                <a:solidFill>
                  <a:srgbClr val="000000"/>
                </a:solidFill>
                <a:latin typeface="roboto"/>
                <a:cs typeface="Mangal"/>
              </a:rPr>
              <a:t>प्रश्न </a:t>
            </a:r>
            <a:r>
              <a:rPr lang="en-US" sz="2800" b="1">
                <a:solidFill>
                  <a:srgbClr val="000000"/>
                </a:solidFill>
                <a:latin typeface="roboto"/>
                <a:cs typeface="Mangal"/>
              </a:rPr>
              <a:t>7-:</a:t>
            </a:r>
            <a:r>
              <a:rPr lang="en-US" sz="2800">
                <a:solidFill>
                  <a:srgbClr val="000000"/>
                </a:solidFill>
                <a:latin typeface="roboto"/>
                <a:cs typeface="Mangal"/>
              </a:rPr>
              <a:t> </a:t>
            </a:r>
            <a:r>
              <a:rPr lang="hi-IN" sz="2800">
                <a:solidFill>
                  <a:srgbClr val="000000"/>
                </a:solidFill>
                <a:latin typeface="roboto"/>
                <a:cs typeface="Mangal"/>
              </a:rPr>
              <a:t>झरने किसके गौरव का गान कर रहे हैं </a:t>
            </a:r>
            <a:r>
              <a:rPr lang="en-US" sz="2800">
                <a:solidFill>
                  <a:srgbClr val="000000"/>
                </a:solidFill>
                <a:latin typeface="roboto"/>
                <a:cs typeface="Mangal"/>
              </a:rPr>
              <a:t>?</a:t>
            </a:r>
            <a:r>
              <a:rPr lang="hi-IN" sz="2800">
                <a:solidFill>
                  <a:srgbClr val="000000"/>
                </a:solidFill>
                <a:latin typeface="roboto"/>
                <a:cs typeface="Mangal"/>
              </a:rPr>
              <a:t>बहते हुए झरने की तुलना किस से की गई है </a:t>
            </a:r>
            <a:r>
              <a:rPr lang="en-US" sz="2800">
                <a:solidFill>
                  <a:srgbClr val="000000"/>
                </a:solidFill>
                <a:latin typeface="roboto"/>
                <a:cs typeface="Mangal"/>
              </a:rPr>
              <a:t>?</a:t>
            </a:r>
            <a:br>
              <a:rPr lang="en-US" sz="2800">
                <a:solidFill>
                  <a:schemeClr val="tx1"/>
                </a:solidFill>
              </a:rPr>
            </a:br>
            <a:r>
              <a:rPr lang="hi-IN" sz="2800" b="1">
                <a:solidFill>
                  <a:srgbClr val="000000"/>
                </a:solidFill>
                <a:latin typeface="roboto"/>
                <a:cs typeface="Mangal"/>
              </a:rPr>
              <a:t>उत्तर</a:t>
            </a:r>
            <a:r>
              <a:rPr lang="en-US" sz="2800" b="1">
                <a:solidFill>
                  <a:srgbClr val="000000"/>
                </a:solidFill>
                <a:latin typeface="roboto"/>
                <a:cs typeface="Mangal"/>
              </a:rPr>
              <a:t>-: </a:t>
            </a:r>
            <a:r>
              <a:rPr lang="hi-IN" sz="2800">
                <a:solidFill>
                  <a:srgbClr val="000000"/>
                </a:solidFill>
                <a:latin typeface="roboto"/>
                <a:cs typeface="Mangal"/>
              </a:rPr>
              <a:t>झरने पर्वतों के गौरव का गान कर रहे हैं और बहते हुए झरनों की तुलना चमकदार मोतियों से की गई है।</a:t>
            </a:r>
            <a:br>
              <a:rPr lang="en-US" sz="2800">
                <a:solidFill>
                  <a:srgbClr val="000000"/>
                </a:solidFill>
                <a:latin typeface="roboto"/>
                <a:cs typeface="Mangal"/>
              </a:rPr>
            </a:br>
            <a:br>
              <a:rPr lang="en-US" sz="2800">
                <a:solidFill>
                  <a:schemeClr val="tx1"/>
                </a:solidFill>
              </a:rPr>
            </a:br>
            <a:r>
              <a:rPr lang="en-US" sz="2800" b="1">
                <a:solidFill>
                  <a:srgbClr val="000000"/>
                </a:solidFill>
                <a:latin typeface="roboto"/>
              </a:rPr>
              <a:t>(</a:t>
            </a:r>
            <a:r>
              <a:rPr lang="hi-IN" sz="2800" b="1">
                <a:solidFill>
                  <a:srgbClr val="000000"/>
                </a:solidFill>
                <a:latin typeface="roboto"/>
                <a:cs typeface="Mangal"/>
              </a:rPr>
              <a:t>ख </a:t>
            </a:r>
            <a:r>
              <a:rPr lang="en-US" sz="2800" b="1">
                <a:solidFill>
                  <a:srgbClr val="000000"/>
                </a:solidFill>
                <a:latin typeface="roboto"/>
              </a:rPr>
              <a:t>)</a:t>
            </a:r>
            <a:r>
              <a:rPr lang="hi-IN" sz="2800" b="1">
                <a:solidFill>
                  <a:srgbClr val="000000"/>
                </a:solidFill>
                <a:latin typeface="roboto"/>
                <a:cs typeface="Mangal"/>
              </a:rPr>
              <a:t>निम्नलिखित का भाव स्पष्ट कीजिए </a:t>
            </a:r>
            <a:r>
              <a:rPr lang="en-US" sz="2800" b="1">
                <a:solidFill>
                  <a:srgbClr val="000000"/>
                </a:solidFill>
                <a:latin typeface="roboto"/>
              </a:rPr>
              <a:t>:-</a:t>
            </a:r>
            <a:br>
              <a:rPr lang="en-US" sz="2800" b="1">
                <a:solidFill>
                  <a:srgbClr val="000000"/>
                </a:solidFill>
                <a:latin typeface="roboto"/>
              </a:rPr>
            </a:br>
            <a:r>
              <a:rPr lang="en-US" sz="2800">
                <a:solidFill>
                  <a:srgbClr val="000000"/>
                </a:solidFill>
                <a:latin typeface="roboto"/>
              </a:rPr>
              <a:t>1-: </a:t>
            </a:r>
            <a:r>
              <a:rPr lang="hi-IN" sz="2800">
                <a:solidFill>
                  <a:srgbClr val="000000"/>
                </a:solidFill>
                <a:latin typeface="roboto"/>
                <a:cs typeface="Mangal"/>
              </a:rPr>
              <a:t>है टूट पड़ा भू पर अम्बर </a:t>
            </a:r>
            <a:r>
              <a:rPr lang="en-US" sz="2800">
                <a:solidFill>
                  <a:srgbClr val="000000"/>
                </a:solidFill>
                <a:latin typeface="roboto"/>
              </a:rPr>
              <a:t>! </a:t>
            </a:r>
            <a:br>
              <a:rPr lang="en-US" sz="2800">
                <a:solidFill>
                  <a:schemeClr val="tx1"/>
                </a:solidFill>
              </a:rPr>
            </a:br>
            <a:r>
              <a:rPr lang="hi-IN" sz="2800">
                <a:solidFill>
                  <a:srgbClr val="000000"/>
                </a:solidFill>
                <a:latin typeface="roboto"/>
                <a:cs typeface="Mangal"/>
              </a:rPr>
              <a:t>भाव</a:t>
            </a:r>
            <a:r>
              <a:rPr lang="en-US" sz="2800">
                <a:solidFill>
                  <a:srgbClr val="000000"/>
                </a:solidFill>
                <a:latin typeface="roboto"/>
                <a:cs typeface="Mangal"/>
              </a:rPr>
              <a:t>-: </a:t>
            </a:r>
            <a:r>
              <a:rPr lang="hi-IN" sz="2800">
                <a:solidFill>
                  <a:srgbClr val="000000"/>
                </a:solidFill>
                <a:latin typeface="roboto"/>
                <a:cs typeface="Mangal"/>
              </a:rPr>
              <a:t>घनी धुंध के कारण लग रहा है मानो पूरा आकाश ही धरती पर आ गया हो केवल झरने की आवाज़ ही सुनाई दे रही है।</a:t>
            </a:r>
            <a:br>
              <a:rPr lang="en-US" sz="2800">
                <a:solidFill>
                  <a:schemeClr val="tx1"/>
                </a:solidFill>
              </a:rPr>
            </a:br>
            <a:br>
              <a:rPr lang="en-US" sz="2800">
                <a:solidFill>
                  <a:schemeClr val="tx1"/>
                </a:solidFill>
              </a:rPr>
            </a:br>
            <a:r>
              <a:rPr lang="en-US" sz="2800">
                <a:solidFill>
                  <a:srgbClr val="000000"/>
                </a:solidFill>
                <a:latin typeface="roboto"/>
              </a:rPr>
              <a:t>2-:-</a:t>
            </a:r>
            <a:r>
              <a:rPr lang="hi-IN" sz="2800">
                <a:solidFill>
                  <a:srgbClr val="000000"/>
                </a:solidFill>
                <a:latin typeface="roboto"/>
                <a:cs typeface="Mangal"/>
              </a:rPr>
              <a:t>यों जलद </a:t>
            </a:r>
            <a:r>
              <a:rPr lang="en-US" sz="2800">
                <a:solidFill>
                  <a:srgbClr val="000000"/>
                </a:solidFill>
                <a:latin typeface="roboto"/>
              </a:rPr>
              <a:t>-</a:t>
            </a:r>
            <a:r>
              <a:rPr lang="hi-IN" sz="2800">
                <a:solidFill>
                  <a:srgbClr val="000000"/>
                </a:solidFill>
                <a:latin typeface="roboto"/>
                <a:cs typeface="Mangal"/>
              </a:rPr>
              <a:t>यान में विचर </a:t>
            </a:r>
            <a:r>
              <a:rPr lang="en-US" sz="2800">
                <a:solidFill>
                  <a:srgbClr val="000000"/>
                </a:solidFill>
                <a:latin typeface="roboto"/>
              </a:rPr>
              <a:t>-</a:t>
            </a:r>
            <a:r>
              <a:rPr lang="hi-IN" sz="2800">
                <a:solidFill>
                  <a:srgbClr val="000000"/>
                </a:solidFill>
                <a:latin typeface="roboto"/>
                <a:cs typeface="Mangal"/>
              </a:rPr>
              <a:t>विचर </a:t>
            </a:r>
            <a:br>
              <a:rPr lang="en-US" sz="2800">
                <a:solidFill>
                  <a:schemeClr val="tx1"/>
                </a:solidFill>
              </a:rPr>
            </a:br>
            <a:r>
              <a:rPr lang="en-US" sz="2800">
                <a:solidFill>
                  <a:srgbClr val="000000"/>
                </a:solidFill>
                <a:latin typeface="roboto"/>
              </a:rPr>
              <a:t>          </a:t>
            </a:r>
            <a:r>
              <a:rPr lang="hi-IN" sz="2800">
                <a:solidFill>
                  <a:srgbClr val="000000"/>
                </a:solidFill>
                <a:latin typeface="roboto"/>
                <a:cs typeface="Mangal"/>
              </a:rPr>
              <a:t>था इंद्र खेलता इंद्रजाल। </a:t>
            </a:r>
            <a:br>
              <a:rPr lang="en-US" sz="2800">
                <a:solidFill>
                  <a:schemeClr val="tx1"/>
                </a:solidFill>
              </a:rPr>
            </a:br>
            <a:r>
              <a:rPr lang="hi-IN" sz="2800">
                <a:solidFill>
                  <a:srgbClr val="000000"/>
                </a:solidFill>
                <a:latin typeface="roboto"/>
                <a:cs typeface="Mangal"/>
              </a:rPr>
              <a:t>भाव</a:t>
            </a:r>
            <a:r>
              <a:rPr lang="en-US" sz="2800">
                <a:solidFill>
                  <a:srgbClr val="000000"/>
                </a:solidFill>
                <a:latin typeface="roboto"/>
                <a:cs typeface="Mangal"/>
              </a:rPr>
              <a:t>-: </a:t>
            </a:r>
            <a:r>
              <a:rPr lang="hi-IN" sz="2800">
                <a:solidFill>
                  <a:srgbClr val="000000"/>
                </a:solidFill>
                <a:latin typeface="roboto"/>
                <a:cs typeface="Mangal"/>
              </a:rPr>
              <a:t>चारों और धुँआ होने के कारण लग रहा है कि इंद्र भी अपना बादल रूपी विमान ले कर इधर उधर जादू का खेल दिखता हुआ घूम रहा है।</a:t>
            </a:r>
            <a:br>
              <a:rPr lang="en-US" sz="2800">
                <a:solidFill>
                  <a:schemeClr val="tx1"/>
                </a:solidFill>
              </a:rPr>
            </a:br>
            <a:br>
              <a:rPr lang="en-US" sz="2800">
                <a:solidFill>
                  <a:schemeClr val="tx1"/>
                </a:solidFill>
              </a:rPr>
            </a:br>
            <a:r>
              <a:rPr lang="en-US" sz="2800">
                <a:solidFill>
                  <a:srgbClr val="000000"/>
                </a:solidFill>
                <a:latin typeface="roboto"/>
              </a:rPr>
              <a:t>3-:</a:t>
            </a:r>
            <a:r>
              <a:rPr lang="hi-IN" sz="2800">
                <a:solidFill>
                  <a:srgbClr val="000000"/>
                </a:solidFill>
                <a:latin typeface="roboto"/>
                <a:cs typeface="Mangal"/>
              </a:rPr>
              <a:t>गिरिवर के उर से उठ </a:t>
            </a:r>
            <a:r>
              <a:rPr lang="en-US" sz="2800">
                <a:solidFill>
                  <a:srgbClr val="000000"/>
                </a:solidFill>
                <a:latin typeface="roboto"/>
              </a:rPr>
              <a:t>-</a:t>
            </a:r>
            <a:r>
              <a:rPr lang="hi-IN" sz="2800">
                <a:solidFill>
                  <a:srgbClr val="000000"/>
                </a:solidFill>
                <a:latin typeface="roboto"/>
                <a:cs typeface="Mangal"/>
              </a:rPr>
              <a:t>उठ कर </a:t>
            </a:r>
            <a:br>
              <a:rPr lang="en-US" sz="2800">
                <a:solidFill>
                  <a:schemeClr val="tx1"/>
                </a:solidFill>
              </a:rPr>
            </a:br>
            <a:r>
              <a:rPr lang="en-US" sz="2800">
                <a:solidFill>
                  <a:srgbClr val="000000"/>
                </a:solidFill>
                <a:latin typeface="roboto"/>
              </a:rPr>
              <a:t>           </a:t>
            </a:r>
            <a:r>
              <a:rPr lang="hi-IN" sz="2800">
                <a:solidFill>
                  <a:srgbClr val="000000"/>
                </a:solidFill>
                <a:latin typeface="roboto"/>
                <a:cs typeface="Mangal"/>
              </a:rPr>
              <a:t>उच्चाकांक्षाओं से तरुवर </a:t>
            </a:r>
            <a:br>
              <a:rPr lang="en-US" sz="2800">
                <a:solidFill>
                  <a:schemeClr val="tx1"/>
                </a:solidFill>
              </a:rPr>
            </a:br>
            <a:r>
              <a:rPr lang="en-US" sz="2800">
                <a:solidFill>
                  <a:srgbClr val="000000"/>
                </a:solidFill>
                <a:latin typeface="roboto"/>
              </a:rPr>
              <a:t>           </a:t>
            </a:r>
            <a:r>
              <a:rPr lang="hi-IN" sz="2800">
                <a:solidFill>
                  <a:srgbClr val="000000"/>
                </a:solidFill>
                <a:latin typeface="roboto"/>
                <a:cs typeface="Mangal"/>
              </a:rPr>
              <a:t>है झाँक रहे नीरव नभ पर </a:t>
            </a:r>
            <a:br>
              <a:rPr lang="en-US" sz="2800">
                <a:solidFill>
                  <a:schemeClr val="tx1"/>
                </a:solidFill>
              </a:rPr>
            </a:br>
            <a:r>
              <a:rPr lang="en-US" sz="2800">
                <a:solidFill>
                  <a:srgbClr val="000000"/>
                </a:solidFill>
                <a:latin typeface="roboto"/>
              </a:rPr>
              <a:t>           </a:t>
            </a:r>
            <a:r>
              <a:rPr lang="hi-IN" sz="2800">
                <a:solidFill>
                  <a:srgbClr val="000000"/>
                </a:solidFill>
                <a:latin typeface="roboto"/>
                <a:cs typeface="Mangal"/>
              </a:rPr>
              <a:t>अनिमेष </a:t>
            </a:r>
            <a:r>
              <a:rPr lang="en-US" sz="2800">
                <a:solidFill>
                  <a:srgbClr val="000000"/>
                </a:solidFill>
                <a:latin typeface="roboto"/>
              </a:rPr>
              <a:t>,</a:t>
            </a:r>
            <a:r>
              <a:rPr lang="hi-IN" sz="2800">
                <a:solidFill>
                  <a:srgbClr val="000000"/>
                </a:solidFill>
                <a:latin typeface="roboto"/>
                <a:cs typeface="Mangal"/>
              </a:rPr>
              <a:t>अटल कुछ चिंतापर। </a:t>
            </a:r>
            <a:r>
              <a:rPr lang="en-US" sz="2800">
                <a:solidFill>
                  <a:srgbClr val="000000"/>
                </a:solidFill>
                <a:latin typeface="roboto"/>
              </a:rPr>
              <a:t>  </a:t>
            </a:r>
            <a:br>
              <a:rPr lang="en-US" sz="2800">
                <a:solidFill>
                  <a:schemeClr val="tx1"/>
                </a:solidFill>
              </a:rPr>
            </a:br>
            <a:r>
              <a:rPr lang="hi-IN" sz="2800">
                <a:solidFill>
                  <a:srgbClr val="000000"/>
                </a:solidFill>
                <a:latin typeface="roboto"/>
                <a:cs typeface="Mangal"/>
              </a:rPr>
              <a:t>भाव</a:t>
            </a:r>
            <a:r>
              <a:rPr lang="en-US" sz="2800">
                <a:solidFill>
                  <a:srgbClr val="000000"/>
                </a:solidFill>
                <a:latin typeface="roboto"/>
                <a:cs typeface="Mangal"/>
              </a:rPr>
              <a:t>-: </a:t>
            </a:r>
            <a:r>
              <a:rPr lang="hi-IN" sz="2800">
                <a:solidFill>
                  <a:srgbClr val="000000"/>
                </a:solidFill>
                <a:latin typeface="roboto"/>
                <a:cs typeface="Mangal"/>
              </a:rPr>
              <a:t>पहाड़ों के हृदय से उठ</a:t>
            </a:r>
            <a:r>
              <a:rPr lang="en-US" sz="2800">
                <a:solidFill>
                  <a:srgbClr val="000000"/>
                </a:solidFill>
                <a:latin typeface="roboto"/>
                <a:cs typeface="Mangal"/>
              </a:rPr>
              <a:t>-</a:t>
            </a:r>
            <a:r>
              <a:rPr lang="hi-IN" sz="2800">
                <a:solidFill>
                  <a:srgbClr val="000000"/>
                </a:solidFill>
                <a:latin typeface="roboto"/>
                <a:cs typeface="Mangal"/>
              </a:rPr>
              <a:t>उठ कर अनेकों पेड़ ऊँच्चा उठने की इच्छा लिए एक टक दृष्टि से स्थिर हो कर शांत आकाश को इस तरह देख रहे हैं मनो वो किसी चिंता में डूबे हुए हों। अर्थात वे हमें निरन्तर ऊँच्चा उठने की प्रेरणा दे रहे हैं। ये वृक्ष मनुष्यों की सदा ऊपर उठने और आगे बढ़ने की और संकेत कर रहे हैं।</a:t>
            </a:r>
            <a:endParaRPr lang="en-US" sz="2800">
              <a:solidFill>
                <a:schemeClr val="tx1"/>
              </a:solidFill>
              <a:latin typeface="Arial" panose="020B0604020202020204" pitchFamily="34" charset="0"/>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13</a:t>
            </a:fld>
            <a:endParaRPr lang="en-US"/>
          </a:p>
        </p:txBody>
      </p:sp>
      <p:sp>
        <p:nvSpPr>
          <p:cNvPr id="4"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67033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F2CDB-252E-42B1-9F4C-0AF6E427A616}"/>
              </a:ext>
            </a:extLst>
          </p:cNvPr>
          <p:cNvSpPr>
            <a:spLocks noGrp="1"/>
          </p:cNvSpPr>
          <p:nvPr>
            <p:ph type="title"/>
          </p:nvPr>
        </p:nvSpPr>
        <p:spPr>
          <a:xfrm>
            <a:off x="4031671" y="3408218"/>
            <a:ext cx="8853055" cy="2820411"/>
          </a:xfrm>
        </p:spPr>
        <p:txBody>
          <a:bodyPr>
            <a:normAutofit/>
          </a:bodyPr>
          <a:lstStyle/>
          <a:p>
            <a:r>
              <a:rPr lang="hi-IN" sz="6600"/>
              <a:t>धन्यवाद</a:t>
            </a:r>
            <a:endParaRPr lang="en-IN" sz="6600"/>
          </a:p>
        </p:txBody>
      </p:sp>
      <p:sp>
        <p:nvSpPr>
          <p:cNvPr id="3" name="Slide Number Placeholder 2">
            <a:extLst>
              <a:ext uri="{FF2B5EF4-FFF2-40B4-BE49-F238E27FC236}">
                <a16:creationId xmlns:a16="http://schemas.microsoft.com/office/drawing/2014/main" id="{0663AED7-A914-4269-B5ED-B423D2DE0F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14</a:t>
            </a:fld>
            <a:endParaRPr lang="en-US"/>
          </a:p>
        </p:txBody>
      </p:sp>
    </p:spTree>
    <p:extLst>
      <p:ext uri="{BB962C8B-B14F-4D97-AF65-F5344CB8AC3E}">
        <p14:creationId xmlns:p14="http://schemas.microsoft.com/office/powerpoint/2010/main" val="1461835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4143" y="2349096"/>
            <a:ext cx="12897136" cy="7013267"/>
          </a:xfrm>
        </p:spPr>
        <p:txBody>
          <a:bodyPr>
            <a:normAutofit/>
          </a:bodyPr>
          <a:lstStyle/>
          <a:p>
            <a:pPr algn="l"/>
            <a:r>
              <a:rPr lang="en-US" b="1"/>
              <a:t>Author Intro - </a:t>
            </a:r>
            <a:r>
              <a:rPr lang="hi-IN" b="1"/>
              <a:t>कवि परिचय</a:t>
            </a:r>
            <a:br>
              <a:rPr lang="en-US" b="1"/>
            </a:br>
            <a:br>
              <a:rPr lang="en-US"/>
            </a:br>
            <a:r>
              <a:rPr lang="hi-IN"/>
              <a:t>कवि - सुमित्रानंदन पंत</a:t>
            </a:r>
            <a:br>
              <a:rPr lang="hi-IN"/>
            </a:br>
            <a:r>
              <a:rPr lang="hi-IN"/>
              <a:t>जन्म -20 मई 1900 ( उत्तराखंड - कौसानी अलमोड़ा )</a:t>
            </a:r>
            <a:br>
              <a:rPr lang="hi-IN"/>
            </a:br>
            <a:r>
              <a:rPr lang="hi-IN"/>
              <a:t>मृत्यु - 28 दिसम्बर 1977</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1299" y="726173"/>
            <a:ext cx="4391238" cy="4965357"/>
          </a:xfrm>
          <a:prstGeom prst="rect">
            <a:avLst/>
          </a:prstGeom>
        </p:spPr>
      </p:pic>
    </p:spTree>
    <p:extLst>
      <p:ext uri="{BB962C8B-B14F-4D97-AF65-F5344CB8AC3E}">
        <p14:creationId xmlns:p14="http://schemas.microsoft.com/office/powerpoint/2010/main" val="4270552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029" y="2197290"/>
            <a:ext cx="16602502" cy="7442009"/>
          </a:xfrm>
        </p:spPr>
        <p:txBody>
          <a:bodyPr>
            <a:normAutofit fontScale="90000"/>
          </a:bodyPr>
          <a:lstStyle/>
          <a:p>
            <a:pPr algn="l"/>
            <a:r>
              <a:rPr lang="hi-IN" sz="3600" b="1"/>
              <a:t>पाठ प्रवेश</a:t>
            </a:r>
            <a:br>
              <a:rPr lang="en-US" sz="3600" b="1"/>
            </a:br>
            <a:br>
              <a:rPr lang="hi-IN" sz="3600"/>
            </a:br>
            <a:r>
              <a:rPr lang="hi-IN" sz="3600"/>
              <a:t>भला ऐसा भी कोई इंसान हो सकता है जो पहाड़ों पर ना जाना चाहता हो। जिन लोगों को दूर हिमालय पर जाने का मौका नहीं मिल पाता  वो लोग अपने आसपास के पहाड़ी इलाकों में जाने का कोई मौका नहीं छोड़ते। जब आप पहाड़ों को याद कर रहें हों और ऐसे में किसी कवि की कविता अगर कक्षा में बैठे बैठे ही आपको ऐसा एहसास करवा दे की आप अभी अभी पहाड़ों से घूम कर आ रहे हों तो बात ही  अलग होती है। </a:t>
            </a:r>
            <a:br>
              <a:rPr lang="hi-IN" sz="3600"/>
            </a:br>
            <a:br>
              <a:rPr lang="hi-IN" sz="3600"/>
            </a:br>
            <a:r>
              <a:rPr lang="hi-IN" sz="3600"/>
              <a:t>प्रस्तुत कविता भी इसी तरह के रोमांच और प्रकृति के सुन्दर वर्णन से भरी है जिससे आपकी आंखों और मन दोनों को आनंद आएगा। यही नहीं सुमित्रानंदन पंत की बहुत सारी कविताओं को पढ़ते हुए ऐसा लगता है जैसे आपके चारों ओर की दीवारे कहीं गायब हो गई हों और आप किसी सुन्दर पर्वतीय जगह पर पहुँच गए हों। जहाँ दूर दूर तक पहाड़ ही पहाड़ हों और झरने बह रहे हों और आप बस वहीं रहना चाह रहे हों। </a:t>
            </a:r>
            <a:br>
              <a:rPr lang="en-US" sz="3600"/>
            </a:br>
            <a:br>
              <a:rPr lang="en-US" sz="3600"/>
            </a:br>
            <a:r>
              <a:rPr lang="hi-IN" sz="3600"/>
              <a:t>महाप्राण निराला जी ने भी पंत जी के बारे में कहा था कि उनकी सबसे बड़ी प्रतिभा यह है कि वे अपनी कृतियों को अधिक से अधिक सुन्दर बना देते हैं जिसे पढ़ कर या सुन कर बहुत आनंद आता है। </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6532" y="96030"/>
            <a:ext cx="5688842" cy="3280781"/>
          </a:xfrm>
          <a:prstGeom prst="rect">
            <a:avLst/>
          </a:prstGeom>
        </p:spPr>
      </p:pic>
    </p:spTree>
    <p:extLst>
      <p:ext uri="{BB962C8B-B14F-4D97-AF65-F5344CB8AC3E}">
        <p14:creationId xmlns:p14="http://schemas.microsoft.com/office/powerpoint/2010/main" val="2822515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382" y="2349096"/>
            <a:ext cx="16807218" cy="7013267"/>
          </a:xfrm>
        </p:spPr>
        <p:txBody>
          <a:bodyPr>
            <a:normAutofit fontScale="90000"/>
          </a:bodyPr>
          <a:lstStyle/>
          <a:p>
            <a:pPr algn="l"/>
            <a:r>
              <a:rPr lang="hi-IN" b="1"/>
              <a:t>पाठ सार</a:t>
            </a:r>
            <a:br>
              <a:rPr lang="en-US" b="1"/>
            </a:br>
            <a:br>
              <a:rPr lang="hi-IN"/>
            </a:br>
            <a:r>
              <a:rPr lang="hi-IN" sz="4000"/>
              <a:t>कवि ने इस कविता में प्रकृति का ऐसा वर्णन किया है कि लग रहा है कि प्रकृति सजीव हो उठी है। कवि कहता है कि वर्षा ऋतु में प्रकृति का रूप हर पल बदल  रहा है कभी वर्षा होती है तो कभी धूप निकल आती है। पर्वतों पर उगे हजारों फूल ऐसे लग रहे है जैसे पर्वतों की आँखे हो और वो इन आँखों के सहारे अपने आपको अपने चरणों ने फैले दर्पण रूपी तालाब में देख रहे हों। पर्वतो से गिरते हुए झरने कल कल की मधुर आवाज कर रहे हैं जो नस नस को प्रसन्नता से भर रहे हैं। पर्वतों पर उगे हुए पेड़ शांत आकाश को ऐसे देख रहे हैं जैसे वो उसे छूना चाह रहे हों।  बारिश के बाद मौसम ऐसा हो गया है कि घनी धुंध के कारण लग रहा है मानो पेड़ कही उड़ गए हों अर्थात गायब हो गए हों,चारों ओर धुँआ होने के कारण लग रहा है कि तालाब में आग लग गई है। ऐसा लग रहा है कि ऐसे मौसम में इंद्र भी अपना बादल रूपी विमान ले कर इधर उधर जादू का खेल दिखता हुआ घूम रहा है।</a:t>
            </a:r>
            <a:r>
              <a:rPr lang="hi-IN"/>
              <a:t> </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9541" y="430052"/>
            <a:ext cx="5295332" cy="3284213"/>
          </a:xfrm>
          <a:prstGeom prst="rect">
            <a:avLst/>
          </a:prstGeom>
        </p:spPr>
      </p:pic>
    </p:spTree>
    <p:extLst>
      <p:ext uri="{BB962C8B-B14F-4D97-AF65-F5344CB8AC3E}">
        <p14:creationId xmlns:p14="http://schemas.microsoft.com/office/powerpoint/2010/main" val="3576271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
        <p:nvSpPr>
          <p:cNvPr id="5" name="Title 1"/>
          <p:cNvSpPr>
            <a:spLocks noGrp="1"/>
          </p:cNvSpPr>
          <p:nvPr>
            <p:ph type="title"/>
          </p:nvPr>
        </p:nvSpPr>
        <p:spPr>
          <a:xfrm>
            <a:off x="166830" y="1385506"/>
            <a:ext cx="6284794" cy="4543024"/>
          </a:xfrm>
        </p:spPr>
        <p:txBody>
          <a:bodyPr>
            <a:normAutofit/>
          </a:bodyPr>
          <a:lstStyle/>
          <a:p>
            <a:pPr algn="l"/>
            <a:r>
              <a:rPr lang="hi-IN" sz="4000"/>
              <a:t>पावस ऋतु थी ,पर्वत प्रवेश ,</a:t>
            </a:r>
            <a:br>
              <a:rPr lang="hi-IN" sz="4000"/>
            </a:br>
            <a:r>
              <a:rPr lang="hi-IN" sz="4000"/>
              <a:t>पल पल परिवर्तित प्रकृति -वेश। </a:t>
            </a:r>
            <a:br>
              <a:rPr lang="en-US" sz="4000"/>
            </a:br>
            <a:endParaRPr lang="en-US" sz="4000"/>
          </a:p>
        </p:txBody>
      </p:sp>
      <p:sp>
        <p:nvSpPr>
          <p:cNvPr id="4" name="Title 1"/>
          <p:cNvSpPr txBox="1">
            <a:spLocks/>
          </p:cNvSpPr>
          <p:nvPr/>
        </p:nvSpPr>
        <p:spPr>
          <a:xfrm>
            <a:off x="6451624" y="6248128"/>
            <a:ext cx="5422708" cy="357373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l" eaLnBrk="0" fontAlgn="base" hangingPunct="0">
              <a:spcBef>
                <a:spcPct val="0"/>
              </a:spcBef>
              <a:spcAft>
                <a:spcPct val="0"/>
              </a:spcAft>
              <a:buClrTx/>
              <a:buSzTx/>
            </a:pPr>
            <a:r>
              <a:rPr lang="hi-IN" sz="3600">
                <a:solidFill>
                  <a:srgbClr val="00B0F0"/>
                </a:solidFill>
                <a:latin typeface="roboto"/>
                <a:cs typeface="Mangal"/>
              </a:rPr>
              <a:t>पावस ऋतु </a:t>
            </a:r>
            <a:r>
              <a:rPr lang="en-US" sz="3600">
                <a:solidFill>
                  <a:srgbClr val="00B0F0"/>
                </a:solidFill>
                <a:latin typeface="roboto"/>
                <a:cs typeface="Mangal"/>
              </a:rPr>
              <a:t>- </a:t>
            </a:r>
            <a:r>
              <a:rPr lang="hi-IN" sz="3600">
                <a:solidFill>
                  <a:srgbClr val="00B0F0"/>
                </a:solidFill>
                <a:latin typeface="roboto"/>
                <a:cs typeface="Mangal"/>
              </a:rPr>
              <a:t>वर्षा ऋतु </a:t>
            </a:r>
            <a:endParaRPr lang="en-US" sz="3600">
              <a:solidFill>
                <a:srgbClr val="00B0F0"/>
              </a:solidFill>
            </a:endParaRPr>
          </a:p>
          <a:p>
            <a:pPr lvl="0" algn="l" eaLnBrk="0" fontAlgn="base" hangingPunct="0">
              <a:spcBef>
                <a:spcPct val="0"/>
              </a:spcBef>
              <a:spcAft>
                <a:spcPct val="0"/>
              </a:spcAft>
              <a:buClrTx/>
              <a:buSzTx/>
            </a:pPr>
            <a:r>
              <a:rPr lang="hi-IN" sz="3600">
                <a:solidFill>
                  <a:srgbClr val="00B0F0"/>
                </a:solidFill>
                <a:latin typeface="roboto"/>
                <a:cs typeface="Mangal"/>
              </a:rPr>
              <a:t>परिवर्तित </a:t>
            </a:r>
            <a:r>
              <a:rPr lang="en-US" sz="3600">
                <a:solidFill>
                  <a:srgbClr val="00B0F0"/>
                </a:solidFill>
                <a:latin typeface="roboto"/>
                <a:cs typeface="Mangal"/>
              </a:rPr>
              <a:t>- </a:t>
            </a:r>
            <a:r>
              <a:rPr lang="hi-IN" sz="3600">
                <a:solidFill>
                  <a:srgbClr val="00B0F0"/>
                </a:solidFill>
                <a:latin typeface="roboto"/>
                <a:cs typeface="Mangal"/>
              </a:rPr>
              <a:t>बदलना </a:t>
            </a:r>
            <a:endParaRPr lang="en-US" sz="3600">
              <a:solidFill>
                <a:srgbClr val="00B0F0"/>
              </a:solidFill>
            </a:endParaRPr>
          </a:p>
          <a:p>
            <a:pPr lvl="0" algn="l" eaLnBrk="0" fontAlgn="base" hangingPunct="0">
              <a:spcBef>
                <a:spcPct val="0"/>
              </a:spcBef>
              <a:spcAft>
                <a:spcPct val="0"/>
              </a:spcAft>
              <a:buClrTx/>
              <a:buSzTx/>
            </a:pPr>
            <a:r>
              <a:rPr lang="hi-IN" sz="3600">
                <a:solidFill>
                  <a:srgbClr val="00B0F0"/>
                </a:solidFill>
                <a:latin typeface="roboto"/>
                <a:cs typeface="Mangal"/>
              </a:rPr>
              <a:t>प्रकृति </a:t>
            </a:r>
            <a:r>
              <a:rPr lang="en-US" sz="3600">
                <a:solidFill>
                  <a:srgbClr val="00B0F0"/>
                </a:solidFill>
                <a:latin typeface="roboto"/>
                <a:cs typeface="Mangal"/>
              </a:rPr>
              <a:t>-</a:t>
            </a:r>
            <a:r>
              <a:rPr lang="hi-IN" sz="3600">
                <a:solidFill>
                  <a:srgbClr val="00B0F0"/>
                </a:solidFill>
                <a:latin typeface="roboto"/>
                <a:cs typeface="Mangal"/>
              </a:rPr>
              <a:t>वेश </a:t>
            </a:r>
            <a:r>
              <a:rPr lang="en-US" sz="3600">
                <a:solidFill>
                  <a:srgbClr val="00B0F0"/>
                </a:solidFill>
                <a:latin typeface="roboto"/>
                <a:cs typeface="Mangal"/>
              </a:rPr>
              <a:t>-- </a:t>
            </a:r>
            <a:r>
              <a:rPr lang="hi-IN" sz="3600">
                <a:solidFill>
                  <a:srgbClr val="00B0F0"/>
                </a:solidFill>
                <a:latin typeface="roboto"/>
                <a:cs typeface="Mangal"/>
              </a:rPr>
              <a:t>प्रकृति का रूप </a:t>
            </a:r>
            <a:endParaRPr lang="en-US" sz="4800">
              <a:solidFill>
                <a:srgbClr val="00B0F0"/>
              </a:solidFill>
              <a:latin typeface="Arial" panose="020B0604020202020204" pitchFamily="34" charset="0"/>
            </a:endParaRPr>
          </a:p>
          <a:p>
            <a:pPr algn="l"/>
            <a:endParaRPr lang="en-US" sz="3600">
              <a:solidFill>
                <a:srgbClr val="00B0F0"/>
              </a:solidFill>
            </a:endParaRPr>
          </a:p>
        </p:txBody>
      </p:sp>
      <p:sp>
        <p:nvSpPr>
          <p:cNvPr id="6" name="Title 1"/>
          <p:cNvSpPr txBox="1">
            <a:spLocks/>
          </p:cNvSpPr>
          <p:nvPr/>
        </p:nvSpPr>
        <p:spPr>
          <a:xfrm>
            <a:off x="6451624" y="2678918"/>
            <a:ext cx="11709779" cy="389930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hi-IN" sz="3600" b="1">
                <a:solidFill>
                  <a:srgbClr val="00B0F0"/>
                </a:solidFill>
              </a:rPr>
              <a:t>व्याख्या -: </a:t>
            </a:r>
            <a:r>
              <a:rPr lang="hi-IN" sz="3600"/>
              <a:t>कवि कहता है कि पर्वतीय क्षेत्र में वर्षा ऋतु का प्रवेश हो गया है। जिसकी वजह से प्रकृति के रूप में बार बार बदलाव आ रहा है अर्थात कभी बारिश होती है तो कभी धूप निकल आती है।</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0672" y="6248129"/>
            <a:ext cx="4086421" cy="3573734"/>
          </a:xfrm>
          <a:prstGeom prst="rect">
            <a:avLst/>
          </a:prstGeom>
        </p:spPr>
      </p:pic>
    </p:spTree>
    <p:extLst>
      <p:ext uri="{BB962C8B-B14F-4D97-AF65-F5344CB8AC3E}">
        <p14:creationId xmlns:p14="http://schemas.microsoft.com/office/powerpoint/2010/main" val="2238017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
        <p:nvSpPr>
          <p:cNvPr id="5" name="Title 1"/>
          <p:cNvSpPr>
            <a:spLocks noGrp="1"/>
          </p:cNvSpPr>
          <p:nvPr>
            <p:ph type="title"/>
          </p:nvPr>
        </p:nvSpPr>
        <p:spPr>
          <a:xfrm>
            <a:off x="430426" y="1748593"/>
            <a:ext cx="5680928" cy="3778749"/>
          </a:xfrm>
        </p:spPr>
        <p:txBody>
          <a:bodyPr>
            <a:normAutofit/>
          </a:bodyPr>
          <a:lstStyle/>
          <a:p>
            <a:pPr algn="l"/>
            <a:r>
              <a:rPr lang="hi-IN" sz="3600"/>
              <a:t>अपने सहस्र दृग- सुमन फाड़, </a:t>
            </a:r>
            <a:br>
              <a:rPr lang="hi-IN" sz="3600"/>
            </a:br>
            <a:r>
              <a:rPr lang="hi-IN" sz="3600"/>
              <a:t>अवलोक रहा है</a:t>
            </a:r>
            <a:r>
              <a:rPr lang="hi-IN" sz="18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दृग-</a:t>
            </a:r>
            <a:r>
              <a:rPr lang="hi-IN" sz="3600"/>
              <a:t> बार बार , </a:t>
            </a:r>
            <a:br>
              <a:rPr lang="hi-IN" sz="3600"/>
            </a:br>
            <a:r>
              <a:rPr lang="hi-IN" sz="3600"/>
              <a:t>नीचे जल ने निज महाकार , </a:t>
            </a:r>
            <a:br>
              <a:rPr lang="hi-IN" sz="3600"/>
            </a:br>
            <a:r>
              <a:rPr lang="hi-IN" sz="3600"/>
              <a:t>      </a:t>
            </a:r>
            <a:r>
              <a:rPr lang="hi-IN" sz="18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दृग-</a:t>
            </a:r>
            <a:r>
              <a:rPr lang="hi-IN" sz="3600"/>
              <a:t> -जिसके चरणों में पला ताल </a:t>
            </a:r>
            <a:br>
              <a:rPr lang="hi-IN" sz="3600"/>
            </a:br>
            <a:r>
              <a:rPr lang="hi-IN" sz="3600"/>
              <a:t>        दर्पण सा फैला है विशाल !</a:t>
            </a:r>
            <a:endParaRPr lang="en-US" sz="4000"/>
          </a:p>
        </p:txBody>
      </p:sp>
      <p:sp>
        <p:nvSpPr>
          <p:cNvPr id="4" name="Title 1"/>
          <p:cNvSpPr txBox="1">
            <a:spLocks/>
          </p:cNvSpPr>
          <p:nvPr/>
        </p:nvSpPr>
        <p:spPr>
          <a:xfrm>
            <a:off x="718758" y="5882555"/>
            <a:ext cx="5104263" cy="394520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hi-IN" sz="3200">
                <a:solidFill>
                  <a:srgbClr val="00B0F0"/>
                </a:solidFill>
              </a:rPr>
              <a:t>मेखलाकार - करघनी के आकर की पहाड़ की ढाल </a:t>
            </a:r>
          </a:p>
          <a:p>
            <a:pPr algn="l"/>
            <a:r>
              <a:rPr lang="hi-IN" sz="3200">
                <a:solidFill>
                  <a:srgbClr val="00B0F0"/>
                </a:solidFill>
              </a:rPr>
              <a:t>सहस्र - हज़ार </a:t>
            </a:r>
          </a:p>
          <a:p>
            <a:pPr algn="l"/>
            <a:r>
              <a:rPr lang="hi-IN" sz="3200">
                <a:solidFill>
                  <a:srgbClr val="00B0F0"/>
                </a:solidFill>
              </a:rPr>
              <a:t>दृग -सुमन - पुष्प रूपी आँखे </a:t>
            </a:r>
          </a:p>
          <a:p>
            <a:pPr algn="l"/>
            <a:r>
              <a:rPr lang="hi-IN" sz="3200">
                <a:solidFill>
                  <a:srgbClr val="00B0F0"/>
                </a:solidFill>
              </a:rPr>
              <a:t>अवलोक - देखना   </a:t>
            </a:r>
          </a:p>
          <a:p>
            <a:pPr algn="l"/>
            <a:r>
              <a:rPr lang="hi-IN" sz="3200">
                <a:solidFill>
                  <a:srgbClr val="00B0F0"/>
                </a:solidFill>
              </a:rPr>
              <a:t>महाकार - विशाल आकार </a:t>
            </a:r>
          </a:p>
          <a:p>
            <a:pPr algn="l"/>
            <a:r>
              <a:rPr lang="hi-IN" sz="3200">
                <a:solidFill>
                  <a:srgbClr val="00B0F0"/>
                </a:solidFill>
              </a:rPr>
              <a:t>ताल - तालाब </a:t>
            </a:r>
          </a:p>
          <a:p>
            <a:pPr algn="l"/>
            <a:r>
              <a:rPr lang="hi-IN" sz="3200">
                <a:solidFill>
                  <a:srgbClr val="00B0F0"/>
                </a:solidFill>
              </a:rPr>
              <a:t>दर्पण - आईना </a:t>
            </a:r>
            <a:endParaRPr lang="en-US" sz="3200">
              <a:solidFill>
                <a:srgbClr val="00B0F0"/>
              </a:solidFill>
            </a:endParaRPr>
          </a:p>
        </p:txBody>
      </p:sp>
      <p:sp>
        <p:nvSpPr>
          <p:cNvPr id="6" name="Title 1"/>
          <p:cNvSpPr txBox="1">
            <a:spLocks/>
          </p:cNvSpPr>
          <p:nvPr/>
        </p:nvSpPr>
        <p:spPr>
          <a:xfrm>
            <a:off x="6632812" y="2007901"/>
            <a:ext cx="11655188" cy="542785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l" eaLnBrk="0" fontAlgn="base" hangingPunct="0">
              <a:spcBef>
                <a:spcPct val="0"/>
              </a:spcBef>
              <a:spcAft>
                <a:spcPct val="0"/>
              </a:spcAft>
              <a:buClrTx/>
              <a:buSzTx/>
            </a:pPr>
            <a:r>
              <a:rPr lang="hi-IN" sz="3600" b="1">
                <a:solidFill>
                  <a:srgbClr val="00B0F0"/>
                </a:solidFill>
                <a:latin typeface="roboto"/>
                <a:cs typeface="Mangal"/>
              </a:rPr>
              <a:t>व्याख्या </a:t>
            </a:r>
            <a:r>
              <a:rPr lang="en-US" sz="3600" b="1">
                <a:solidFill>
                  <a:srgbClr val="00B0F0"/>
                </a:solidFill>
                <a:latin typeface="roboto"/>
                <a:cs typeface="Mangal"/>
              </a:rPr>
              <a:t>-</a:t>
            </a:r>
            <a:r>
              <a:rPr lang="en-US" sz="3600">
                <a:solidFill>
                  <a:srgbClr val="00B0F0"/>
                </a:solidFill>
                <a:latin typeface="roboto"/>
              </a:rPr>
              <a:t>: </a:t>
            </a:r>
            <a:r>
              <a:rPr lang="hi-IN" sz="3600">
                <a:solidFill>
                  <a:srgbClr val="000000"/>
                </a:solidFill>
                <a:latin typeface="roboto"/>
                <a:cs typeface="Mangal"/>
              </a:rPr>
              <a:t>इस पद्यांश में कवि ने पहाड़ों के आकार की तुलना करघनी अर्थात कमर में बांधने वाले आभूषण से की है । कवि कहता है कि करघनी के आकर वाले पहाड़ अपनी हजार पुष्प रूपी आंखें फाड़ कर नीचे जल में अपने विशाल आकार को देख रहे हैं।ऐसा लग रहा है कि पहाड़ ने जिस तालाब को अपने चरणों में पाला है वह तालाब पहाड़ के लिए विशाल आईने का काम कर रहा है। </a:t>
            </a:r>
            <a:endParaRPr lang="en-US" sz="3600">
              <a:solidFill>
                <a:schemeClr val="tx1"/>
              </a:solidFill>
              <a:latin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8700" y="6507421"/>
            <a:ext cx="5157196" cy="3497003"/>
          </a:xfrm>
          <a:prstGeom prst="rect">
            <a:avLst/>
          </a:prstGeom>
        </p:spPr>
      </p:pic>
    </p:spTree>
    <p:extLst>
      <p:ext uri="{BB962C8B-B14F-4D97-AF65-F5344CB8AC3E}">
        <p14:creationId xmlns:p14="http://schemas.microsoft.com/office/powerpoint/2010/main" val="486605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sp>
        <p:nvSpPr>
          <p:cNvPr id="5" name="Title 1"/>
          <p:cNvSpPr>
            <a:spLocks noGrp="1"/>
          </p:cNvSpPr>
          <p:nvPr>
            <p:ph type="title"/>
          </p:nvPr>
        </p:nvSpPr>
        <p:spPr>
          <a:xfrm>
            <a:off x="357171" y="2050836"/>
            <a:ext cx="6043629" cy="4227134"/>
          </a:xfrm>
        </p:spPr>
        <p:txBody>
          <a:bodyPr>
            <a:normAutofit/>
          </a:bodyPr>
          <a:lstStyle/>
          <a:p>
            <a:pPr algn="l"/>
            <a:r>
              <a:rPr lang="hi-IN" sz="3200"/>
              <a:t>गिरि का गौरव गाकर झर- झर </a:t>
            </a:r>
            <a:br>
              <a:rPr lang="hi-IN" sz="3200"/>
            </a:br>
            <a:r>
              <a:rPr lang="hi-IN" sz="3200"/>
              <a:t>मद में नस -नस उत्तेजित कर </a:t>
            </a:r>
            <a:br>
              <a:rPr lang="hi-IN" sz="3200"/>
            </a:br>
            <a:r>
              <a:rPr lang="hi-IN" sz="3200"/>
              <a:t>मोती की लड़ियों- से सुन्दर </a:t>
            </a:r>
            <a:br>
              <a:rPr lang="hi-IN" sz="3200"/>
            </a:br>
            <a:r>
              <a:rPr lang="hi-IN" sz="3200"/>
              <a:t>झरते हैं झाग भरे निर्झर ! </a:t>
            </a:r>
            <a:br>
              <a:rPr lang="hi-IN" sz="3200"/>
            </a:br>
            <a:r>
              <a:rPr lang="hi-IN" sz="3200"/>
              <a:t>          गिरिवर के उर से उठ -उठ कर </a:t>
            </a:r>
            <a:br>
              <a:rPr lang="hi-IN" sz="3200"/>
            </a:br>
            <a:r>
              <a:rPr lang="hi-IN" sz="3200"/>
              <a:t>          उच्चाकांक्षाओं से तरुवर </a:t>
            </a:r>
            <a:br>
              <a:rPr lang="hi-IN" sz="3200"/>
            </a:br>
            <a:r>
              <a:rPr lang="hi-IN" sz="3200"/>
              <a:t>          है झाँक रहे नीरव नभ पर </a:t>
            </a:r>
            <a:br>
              <a:rPr lang="hi-IN" sz="3200"/>
            </a:br>
            <a:r>
              <a:rPr lang="hi-IN" sz="3200"/>
              <a:t>          अनिमेष ,अटल कुछ चिंतापर। </a:t>
            </a:r>
            <a:endParaRPr lang="en-US" sz="3200"/>
          </a:p>
        </p:txBody>
      </p:sp>
      <p:sp>
        <p:nvSpPr>
          <p:cNvPr id="4" name="Title 1"/>
          <p:cNvSpPr txBox="1">
            <a:spLocks/>
          </p:cNvSpPr>
          <p:nvPr/>
        </p:nvSpPr>
        <p:spPr>
          <a:xfrm>
            <a:off x="439411" y="6277969"/>
            <a:ext cx="5104263" cy="3945204"/>
          </a:xfrm>
          <a:prstGeom prst="rect">
            <a:avLst/>
          </a:prstGeom>
          <a:noFill/>
          <a:ln>
            <a:noFill/>
          </a:ln>
        </p:spPr>
        <p:txBody>
          <a:bodyPr spcFirstLastPara="1" wrap="square" lIns="91425" tIns="45700" rIns="91425" bIns="45700" anchor="ctr" anchorCtr="0">
            <a:normAutofit fontScale="925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hi-IN" sz="3600">
                <a:solidFill>
                  <a:srgbClr val="00B0F0"/>
                </a:solidFill>
              </a:rPr>
              <a:t>गिरि - पहाड़ </a:t>
            </a:r>
          </a:p>
          <a:p>
            <a:pPr algn="l"/>
            <a:r>
              <a:rPr lang="hi-IN" sz="3600">
                <a:solidFill>
                  <a:srgbClr val="00B0F0"/>
                </a:solidFill>
              </a:rPr>
              <a:t>मद - मस्ती </a:t>
            </a:r>
          </a:p>
          <a:p>
            <a:pPr algn="l"/>
            <a:r>
              <a:rPr lang="hi-IN" sz="3600">
                <a:solidFill>
                  <a:srgbClr val="00B0F0"/>
                </a:solidFill>
              </a:rPr>
              <a:t>झग - फेन </a:t>
            </a:r>
          </a:p>
          <a:p>
            <a:pPr algn="l"/>
            <a:r>
              <a:rPr lang="hi-IN" sz="3600">
                <a:solidFill>
                  <a:srgbClr val="00B0F0"/>
                </a:solidFill>
              </a:rPr>
              <a:t>उर – हृदय </a:t>
            </a:r>
          </a:p>
          <a:p>
            <a:pPr algn="l"/>
            <a:r>
              <a:rPr lang="hi-IN" sz="3600">
                <a:solidFill>
                  <a:srgbClr val="00B0F0"/>
                </a:solidFill>
              </a:rPr>
              <a:t>उच्चांकाक्षा - ऊँच्चा उठने की कामना </a:t>
            </a:r>
          </a:p>
          <a:p>
            <a:pPr algn="l"/>
            <a:r>
              <a:rPr lang="hi-IN" sz="3600">
                <a:solidFill>
                  <a:srgbClr val="00B0F0"/>
                </a:solidFill>
              </a:rPr>
              <a:t>तरुवर -पेड़ </a:t>
            </a:r>
          </a:p>
          <a:p>
            <a:pPr algn="l"/>
            <a:r>
              <a:rPr lang="hi-IN" sz="3600">
                <a:solidFill>
                  <a:srgbClr val="00B0F0"/>
                </a:solidFill>
              </a:rPr>
              <a:t>नीरव नभ शांत - शांत आकाश </a:t>
            </a:r>
          </a:p>
          <a:p>
            <a:pPr algn="l"/>
            <a:r>
              <a:rPr lang="hi-IN" sz="3600">
                <a:solidFill>
                  <a:srgbClr val="00B0F0"/>
                </a:solidFill>
              </a:rPr>
              <a:t>अनिमेष - एक टक</a:t>
            </a:r>
            <a:endParaRPr lang="en-US" sz="3600">
              <a:solidFill>
                <a:srgbClr val="00B0F0"/>
              </a:solidFill>
            </a:endParaRPr>
          </a:p>
        </p:txBody>
      </p:sp>
      <p:sp>
        <p:nvSpPr>
          <p:cNvPr id="6" name="Title 1"/>
          <p:cNvSpPr txBox="1">
            <a:spLocks/>
          </p:cNvSpPr>
          <p:nvPr/>
        </p:nvSpPr>
        <p:spPr>
          <a:xfrm>
            <a:off x="6483040" y="2050836"/>
            <a:ext cx="11655188" cy="542785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l" eaLnBrk="0" fontAlgn="base" hangingPunct="0">
              <a:spcBef>
                <a:spcPct val="0"/>
              </a:spcBef>
              <a:spcAft>
                <a:spcPct val="0"/>
              </a:spcAft>
              <a:buClrTx/>
              <a:buSzTx/>
            </a:pPr>
            <a:r>
              <a:rPr lang="hi-IN" sz="3200" b="1">
                <a:solidFill>
                  <a:srgbClr val="00B0F0"/>
                </a:solidFill>
                <a:latin typeface="roboto"/>
                <a:cs typeface="Mangal"/>
              </a:rPr>
              <a:t>व्याख्या </a:t>
            </a:r>
            <a:r>
              <a:rPr lang="en-US" sz="3200" b="1">
                <a:solidFill>
                  <a:srgbClr val="00B0F0"/>
                </a:solidFill>
                <a:latin typeface="roboto"/>
                <a:cs typeface="Mangal"/>
              </a:rPr>
              <a:t>-</a:t>
            </a:r>
            <a:r>
              <a:rPr lang="en-US" sz="3200">
                <a:solidFill>
                  <a:srgbClr val="00B0F0"/>
                </a:solidFill>
                <a:latin typeface="roboto"/>
              </a:rPr>
              <a:t>: </a:t>
            </a:r>
            <a:r>
              <a:rPr lang="hi-IN" sz="3200">
                <a:solidFill>
                  <a:srgbClr val="000000"/>
                </a:solidFill>
                <a:latin typeface="roboto"/>
                <a:cs typeface="Mangal"/>
              </a:rPr>
              <a:t>इस पद्यांश में कवि कहता है कि मोतियों की लड़ियों के समान सुंदर झरने झर झर की आवाज करते हुए बह रहे हैं </a:t>
            </a:r>
            <a:r>
              <a:rPr lang="en-US" sz="3200">
                <a:solidFill>
                  <a:srgbClr val="000000"/>
                </a:solidFill>
                <a:latin typeface="roboto"/>
              </a:rPr>
              <a:t>,</a:t>
            </a:r>
            <a:r>
              <a:rPr lang="hi-IN" sz="3200">
                <a:solidFill>
                  <a:srgbClr val="000000"/>
                </a:solidFill>
                <a:latin typeface="roboto"/>
                <a:cs typeface="Mangal"/>
              </a:rPr>
              <a:t>ऐसा लग रहा है की वे पहाड़ों का गुणगान कर रहे हों। उनकी करतल ध्वनि नस नस में उत्साह अथवा प्रसन्नता भर देती है। </a:t>
            </a:r>
            <a:br>
              <a:rPr lang="en-US" sz="3200">
                <a:solidFill>
                  <a:srgbClr val="000000"/>
                </a:solidFill>
                <a:latin typeface="roboto"/>
              </a:rPr>
            </a:br>
            <a:r>
              <a:rPr lang="hi-IN" sz="3200">
                <a:solidFill>
                  <a:srgbClr val="000000"/>
                </a:solidFill>
                <a:latin typeface="roboto"/>
                <a:cs typeface="Mangal"/>
              </a:rPr>
              <a:t>पहाड़ों के हृदय से उठ</a:t>
            </a:r>
            <a:r>
              <a:rPr lang="en-US" sz="3200">
                <a:solidFill>
                  <a:srgbClr val="000000"/>
                </a:solidFill>
                <a:latin typeface="roboto"/>
              </a:rPr>
              <a:t>-</a:t>
            </a:r>
            <a:r>
              <a:rPr lang="hi-IN" sz="3200">
                <a:solidFill>
                  <a:srgbClr val="000000"/>
                </a:solidFill>
                <a:latin typeface="roboto"/>
                <a:cs typeface="Mangal"/>
              </a:rPr>
              <a:t>उठ कर अनेकों पेड़ ऊँच्चा उठने की इच्छा लिए एक टक दृष्टि से स्थिर हो कर शांत आकाश को इस तरह देख रहे हैं</a:t>
            </a:r>
            <a:r>
              <a:rPr lang="en-US" sz="3200">
                <a:solidFill>
                  <a:srgbClr val="000000"/>
                </a:solidFill>
                <a:latin typeface="roboto"/>
              </a:rPr>
              <a:t>, </a:t>
            </a:r>
            <a:r>
              <a:rPr lang="hi-IN" sz="3200">
                <a:solidFill>
                  <a:srgbClr val="000000"/>
                </a:solidFill>
                <a:latin typeface="roboto"/>
                <a:cs typeface="Mangal"/>
              </a:rPr>
              <a:t>मनो वो किसी चिंता में डूबे हुए हों। अर्थात वे हमें निरन्तर ऊँच्चा उठने की प्रेरणा दे रहे हैं। </a:t>
            </a:r>
            <a:endParaRPr lang="en-US" sz="3200">
              <a:solidFill>
                <a:srgbClr val="000000"/>
              </a:solidFill>
              <a:latin typeface="roboto"/>
            </a:endParaRPr>
          </a:p>
        </p:txBody>
      </p:sp>
      <p:pic>
        <p:nvPicPr>
          <p:cNvPr id="3074" name="Picture 2" descr="parv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5656" y="6369461"/>
            <a:ext cx="5252416" cy="3884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916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sp>
        <p:nvSpPr>
          <p:cNvPr id="5" name="Title 1"/>
          <p:cNvSpPr>
            <a:spLocks noGrp="1"/>
          </p:cNvSpPr>
          <p:nvPr>
            <p:ph type="title"/>
          </p:nvPr>
        </p:nvSpPr>
        <p:spPr>
          <a:xfrm>
            <a:off x="357171" y="2050836"/>
            <a:ext cx="6043629" cy="4227134"/>
          </a:xfrm>
        </p:spPr>
        <p:txBody>
          <a:bodyPr>
            <a:normAutofit/>
          </a:bodyPr>
          <a:lstStyle/>
          <a:p>
            <a:pPr algn="l"/>
            <a:r>
              <a:rPr lang="hi-IN" sz="3200"/>
              <a:t>उड़ गया ,अचानक लो ,भूधर </a:t>
            </a:r>
            <a:br>
              <a:rPr lang="hi-IN" sz="3200"/>
            </a:br>
            <a:r>
              <a:rPr lang="hi-IN" sz="3200"/>
              <a:t>फड़का अपार पारद *  के पर ! </a:t>
            </a:r>
            <a:br>
              <a:rPr lang="hi-IN" sz="3200"/>
            </a:br>
            <a:r>
              <a:rPr lang="hi-IN" sz="3200"/>
              <a:t>रव -शेष रह गए हैं निर्झर ! </a:t>
            </a:r>
            <a:br>
              <a:rPr lang="hi-IN" sz="3200"/>
            </a:br>
            <a:r>
              <a:rPr lang="hi-IN" sz="3200"/>
              <a:t>है टूट पड़ा भू पर अम्बर ! </a:t>
            </a:r>
            <a:br>
              <a:rPr lang="hi-IN" sz="3200"/>
            </a:br>
            <a:r>
              <a:rPr lang="hi-IN" sz="3200"/>
              <a:t>         धँस गए धारा में सभय शाल ! </a:t>
            </a:r>
            <a:br>
              <a:rPr lang="hi-IN" sz="3200"/>
            </a:br>
            <a:r>
              <a:rPr lang="hi-IN" sz="3200"/>
              <a:t>         उठ रहा धुआँ  ,जल गया ताल ! </a:t>
            </a:r>
            <a:br>
              <a:rPr lang="hi-IN" sz="3200"/>
            </a:br>
            <a:r>
              <a:rPr lang="hi-IN" sz="3200"/>
              <a:t>        -यों जलद -यान में विचर -विचर </a:t>
            </a:r>
            <a:br>
              <a:rPr lang="hi-IN" sz="3200"/>
            </a:br>
            <a:r>
              <a:rPr lang="hi-IN" sz="3200"/>
              <a:t>         था इंद्र खेलता इंद्रजाल। </a:t>
            </a:r>
            <a:endParaRPr lang="en-US" sz="3200"/>
          </a:p>
        </p:txBody>
      </p:sp>
      <p:sp>
        <p:nvSpPr>
          <p:cNvPr id="4" name="Title 1"/>
          <p:cNvSpPr txBox="1">
            <a:spLocks/>
          </p:cNvSpPr>
          <p:nvPr/>
        </p:nvSpPr>
        <p:spPr>
          <a:xfrm>
            <a:off x="4883215" y="6277969"/>
            <a:ext cx="5104263" cy="3945204"/>
          </a:xfrm>
          <a:prstGeom prst="rect">
            <a:avLst/>
          </a:prstGeom>
          <a:noFill/>
          <a:ln>
            <a:noFill/>
          </a:ln>
        </p:spPr>
        <p:txBody>
          <a:bodyPr spcFirstLastPara="1" wrap="square" lIns="91425" tIns="45700" rIns="91425" bIns="45700" anchor="ctr" anchorCtr="0">
            <a:normAutofit fontScale="85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hi-IN" sz="3600">
                <a:solidFill>
                  <a:srgbClr val="00B0F0"/>
                </a:solidFill>
              </a:rPr>
              <a:t>भूधर - पहाड़ </a:t>
            </a:r>
          </a:p>
          <a:p>
            <a:pPr algn="l"/>
            <a:r>
              <a:rPr lang="hi-IN" sz="3600">
                <a:solidFill>
                  <a:srgbClr val="00B0F0"/>
                </a:solidFill>
              </a:rPr>
              <a:t>पारद *  के पर-  पारे के समान धवल एवं चमकीले पंख     </a:t>
            </a:r>
          </a:p>
          <a:p>
            <a:pPr algn="l"/>
            <a:r>
              <a:rPr lang="hi-IN" sz="3600">
                <a:solidFill>
                  <a:srgbClr val="00B0F0"/>
                </a:solidFill>
              </a:rPr>
              <a:t>रव -शेष - केवल आवाज का रह जाना </a:t>
            </a:r>
          </a:p>
          <a:p>
            <a:pPr algn="l"/>
            <a:r>
              <a:rPr lang="hi-IN" sz="3600">
                <a:solidFill>
                  <a:srgbClr val="00B0F0"/>
                </a:solidFill>
              </a:rPr>
              <a:t>सभय - भय के साथ </a:t>
            </a:r>
          </a:p>
          <a:p>
            <a:pPr algn="l"/>
            <a:r>
              <a:rPr lang="hi-IN" sz="3600">
                <a:solidFill>
                  <a:srgbClr val="00B0F0"/>
                </a:solidFill>
              </a:rPr>
              <a:t>शाल- एक वृक्ष का नाम </a:t>
            </a:r>
          </a:p>
          <a:p>
            <a:pPr algn="l"/>
            <a:r>
              <a:rPr lang="hi-IN" sz="3600">
                <a:solidFill>
                  <a:srgbClr val="00B0F0"/>
                </a:solidFill>
              </a:rPr>
              <a:t>जलद -यान - बादल रूपी विमान </a:t>
            </a:r>
          </a:p>
          <a:p>
            <a:pPr algn="l"/>
            <a:r>
              <a:rPr lang="hi-IN" sz="3600">
                <a:solidFill>
                  <a:srgbClr val="00B0F0"/>
                </a:solidFill>
              </a:rPr>
              <a:t>विचर- घूमना </a:t>
            </a:r>
          </a:p>
          <a:p>
            <a:pPr algn="l"/>
            <a:r>
              <a:rPr lang="hi-IN" sz="3600">
                <a:solidFill>
                  <a:srgbClr val="00B0F0"/>
                </a:solidFill>
              </a:rPr>
              <a:t>इंद्रजाल - जादूगरी </a:t>
            </a:r>
            <a:endParaRPr lang="en-US" sz="3600">
              <a:solidFill>
                <a:srgbClr val="00B0F0"/>
              </a:solidFill>
            </a:endParaRPr>
          </a:p>
        </p:txBody>
      </p:sp>
      <p:sp>
        <p:nvSpPr>
          <p:cNvPr id="6" name="Title 1"/>
          <p:cNvSpPr txBox="1">
            <a:spLocks/>
          </p:cNvSpPr>
          <p:nvPr/>
        </p:nvSpPr>
        <p:spPr>
          <a:xfrm>
            <a:off x="6400800" y="1477630"/>
            <a:ext cx="11655188" cy="542785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l" eaLnBrk="0" fontAlgn="base" hangingPunct="0">
              <a:spcBef>
                <a:spcPct val="0"/>
              </a:spcBef>
              <a:spcAft>
                <a:spcPct val="0"/>
              </a:spcAft>
              <a:buClrTx/>
              <a:buSzTx/>
            </a:pPr>
            <a:r>
              <a:rPr lang="hi-IN" sz="3200" b="1">
                <a:solidFill>
                  <a:srgbClr val="00B0F0"/>
                </a:solidFill>
              </a:rPr>
              <a:t>व्याख्या -:</a:t>
            </a:r>
            <a:r>
              <a:rPr lang="hi-IN" sz="3200">
                <a:solidFill>
                  <a:srgbClr val="00B0F0"/>
                </a:solidFill>
              </a:rPr>
              <a:t> </a:t>
            </a:r>
            <a:r>
              <a:rPr lang="hi-IN" sz="3200"/>
              <a:t>इस पद्यांश में कवि कहता है कि तेज बारिश के बाद मौसम ऐसा हो गया है कि घनी धुंध के कारण लग रहा है मानो पेड़ कही उड़ गए हों अर्थात गायब हो गए हों। ऐसा लग रहा है कि पूरा आकाश ही धरती पर आ गया हो केवल झरने की आवाज़ ही सुनाई दे रही है। प्रकृति का ऐसा भयानक रूप देख कर शाल के पेड़ डर कर धरती के अंदर धंस गए हैं। चारों ओर धुँआ होने के कारण लग रहा है कि तालाब में आग लग गई है। ऐसा लग रहा है कि ऐसे मौसम में इंद्र भी अपना बादल रूपी विमान ले कर इधर उधर जादू का खेल दिखता हुआ घूम रहा है।</a:t>
            </a:r>
            <a:endParaRPr lang="en-US" sz="3200">
              <a:solidFill>
                <a:srgbClr val="000000"/>
              </a:solidFill>
              <a:latin typeface="roboto"/>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7161" y="6277969"/>
            <a:ext cx="5761736" cy="3630306"/>
          </a:xfrm>
          <a:prstGeom prst="rect">
            <a:avLst/>
          </a:prstGeom>
        </p:spPr>
      </p:pic>
    </p:spTree>
    <p:extLst>
      <p:ext uri="{BB962C8B-B14F-4D97-AF65-F5344CB8AC3E}">
        <p14:creationId xmlns:p14="http://schemas.microsoft.com/office/powerpoint/2010/main" val="1713041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506" y="2471928"/>
            <a:ext cx="16657093" cy="6699368"/>
          </a:xfrm>
        </p:spPr>
        <p:txBody>
          <a:bodyPr>
            <a:normAutofit fontScale="90000"/>
          </a:bodyPr>
          <a:lstStyle/>
          <a:p>
            <a:pPr algn="l"/>
            <a:r>
              <a:rPr lang="hi-IN">
                <a:solidFill>
                  <a:srgbClr val="00B0F0"/>
                </a:solidFill>
              </a:rPr>
              <a:t>प्रश्न अभ्यास</a:t>
            </a:r>
            <a:br>
              <a:rPr lang="en-US"/>
            </a:br>
            <a:br>
              <a:rPr lang="hi-IN"/>
            </a:br>
            <a:r>
              <a:rPr lang="hi-IN" b="1"/>
              <a:t>प्रश्न 1-: </a:t>
            </a:r>
            <a:r>
              <a:rPr lang="hi-IN"/>
              <a:t>पावस ऋतु में प्रकृति में कौन -कौन से परिवर्तन आते हैं ? कविता के आधार पर स्पष्ट कीजिए।</a:t>
            </a:r>
            <a:br>
              <a:rPr lang="hi-IN"/>
            </a:br>
            <a:r>
              <a:rPr lang="hi-IN" b="1"/>
              <a:t>उत्तर-: </a:t>
            </a:r>
            <a:r>
              <a:rPr lang="hi-IN"/>
              <a:t>वर्षा ऋतु में मौसम हर पल बदलता रहता है। कभी तेज़ बारिश आती है तो कभी मौसम साफ हो जाता है। पर्वत अपनी पुष्प रूपी आँखों से अपने चरणों में स्थित तालाब में अपने आप को देखता हुआ प्रतीत होता है। बादलों के धरती पर आ जाने के कारण ऐसा लग रहा है कि जैसे आसमान धरती पर आ गया हो और कोहरा धुएं की तरह लग रहा है जिसके कारण लग रहा है कि तालाब में आग लग गई हो।</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spTree>
    <p:extLst>
      <p:ext uri="{BB962C8B-B14F-4D97-AF65-F5344CB8AC3E}">
        <p14:creationId xmlns:p14="http://schemas.microsoft.com/office/powerpoint/2010/main" val="3694937244"/>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06E3624ECFC548A4DF86F008EAC208" ma:contentTypeVersion="8" ma:contentTypeDescription="Create a new document." ma:contentTypeScope="" ma:versionID="f605ad16899809b26e232c3f3cffe99f">
  <xsd:schema xmlns:xsd="http://www.w3.org/2001/XMLSchema" xmlns:xs="http://www.w3.org/2001/XMLSchema" xmlns:p="http://schemas.microsoft.com/office/2006/metadata/properties" xmlns:ns2="e91115c6-dbcc-4792-b5e1-0b7c1f988c2a" targetNamespace="http://schemas.microsoft.com/office/2006/metadata/properties" ma:root="true" ma:fieldsID="1364f0cff171cb58b491cd43963fa2e8" ns2:_="">
    <xsd:import namespace="e91115c6-dbcc-4792-b5e1-0b7c1f988c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1115c6-dbcc-4792-b5e1-0b7c1f988c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B85F6C-C89A-4CE7-8AD1-05323C5B2C00}"/>
</file>

<file path=customXml/itemProps2.xml><?xml version="1.0" encoding="utf-8"?>
<ds:datastoreItem xmlns:ds="http://schemas.openxmlformats.org/officeDocument/2006/customXml" ds:itemID="{6808746B-2893-49A6-BE8C-F6012A5424A3}">
  <ds:schemaRefs>
    <ds:schemaRef ds:uri="http://schemas.microsoft.com/office/2006/metadata/properties"/>
    <ds:schemaRef ds:uri="http://www.w3.org/2000/xmlns/"/>
    <ds:schemaRef ds:uri="http://schemas.microsoft.com/office/infopath/2007/PartnerControls"/>
  </ds:schemaRefs>
</ds:datastoreItem>
</file>

<file path=customXml/itemProps3.xml><?xml version="1.0" encoding="utf-8"?>
<ds:datastoreItem xmlns:ds="http://schemas.openxmlformats.org/officeDocument/2006/customXml" ds:itemID="{12A88A5D-B75F-421D-96C0-ADD8F85695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14</Slides>
  <Notes>1</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PowerPoint Presentation</vt:lpstr>
      <vt:lpstr>Author Intro - कवि परिचय  कवि - सुमित्रानंदन पंत जन्म -20 मई 1900 ( उत्तराखंड - कौसानी अलमोड़ा ) मृत्यु - 28 दिसम्बर 1977</vt:lpstr>
      <vt:lpstr>पाठ प्रवेश  भला ऐसा भी कोई इंसान हो सकता है जो पहाड़ों पर ना जाना चाहता हो। जिन लोगों को दूर हिमालय पर जाने का मौका नहीं मिल पाता  वो लोग अपने आसपास के पहाड़ी इलाकों में जाने का कोई मौका नहीं छोड़ते। जब आप पहाड़ों को याद कर रहें हों और ऐसे में किसी कवि की कविता अगर कक्षा में बैठे बैठे ही आपको ऐसा एहसास करवा दे की आप अभी अभी पहाड़ों से घूम कर आ रहे हों तो बात ही  अलग होती है।   प्रस्तुत कविता भी इसी तरह के रोमांच और प्रकृति के सुन्दर वर्णन से भरी है जिससे आपकी आंखों और मन दोनों को आनंद आएगा। यही नहीं सुमित्रानंदन पंत की बहुत सारी कविताओं को पढ़ते हुए ऐसा लगता है जैसे आपके चारों ओर की दीवारे कहीं गायब हो गई हों और आप किसी सुन्दर पर्वतीय जगह पर पहुँच गए हों। जहाँ दूर दूर तक पहाड़ ही पहाड़ हों और झरने बह रहे हों और आप बस वहीं रहना चाह रहे हों।   महाप्राण निराला जी ने भी पंत जी के बारे में कहा था कि उनकी सबसे बड़ी प्रतिभा यह है कि वे अपनी कृतियों को अधिक से अधिक सुन्दर बना देते हैं जिसे पढ़ कर या सुन कर बहुत आनंद आता है। </vt:lpstr>
      <vt:lpstr>पाठ सार  कवि ने इस कविता में प्रकृति का ऐसा वर्णन किया है कि लग रहा है कि प्रकृति सजीव हो उठी है। कवि कहता है कि वर्षा ऋतु में प्रकृति का रूप हर पल बदल  रहा है कभी वर्षा होती है तो कभी धूप निकल आती है। पर्वतों पर उगे हजारों फूल ऐसे लग रहे है जैसे पर्वतों की आँखे हो और वो इन आँखों के सहारे अपने आपको अपने चरणों ने फैले दर्पण रूपी तालाब में देख रहे हों। पर्वतो से गिरते हुए झरने कल कल की मधुर आवाज कर रहे हैं जो नस नस को प्रसन्नता से भर रहे हैं। पर्वतों पर उगे हुए पेड़ शांत आकाश को ऐसे देख रहे हैं जैसे वो उसे छूना चाह रहे हों।  बारिश के बाद मौसम ऐसा हो गया है कि घनी धुंध के कारण लग रहा है मानो पेड़ कही उड़ गए हों अर्थात गायब हो गए हों,चारों ओर धुँआ होने के कारण लग रहा है कि तालाब में आग लग गई है। ऐसा लग रहा है कि ऐसे मौसम में इंद्र भी अपना बादल रूपी विमान ले कर इधर उधर जादू का खेल दिखता हुआ घूम रहा है। </vt:lpstr>
      <vt:lpstr>पावस ऋतु थी ,पर्वत प्रवेश , पल पल परिवर्तित प्रकृति -वेश।  </vt:lpstr>
      <vt:lpstr>अपने सहस्र दृग- सुमन फाड़,  अवलोक रहा हैदृग- बार बार ,  नीचे जल ने निज महाकार ,        दृग- -जिसके चरणों में पला ताल          दर्पण सा फैला है विशाल !</vt:lpstr>
      <vt:lpstr>गिरि का गौरव गाकर झर- झर  मद में नस -नस उत्तेजित कर  मोती की लड़ियों- से सुन्दर  झरते हैं झाग भरे निर्झर !            गिरिवर के उर से उठ -उठ कर            उच्चाकांक्षाओं से तरुवर            है झाँक रहे नीरव नभ पर            अनिमेष ,अटल कुछ चिंतापर। </vt:lpstr>
      <vt:lpstr>उड़ गया ,अचानक लो ,भूधर  फड़का अपार पारद *  के पर !  रव -शेष रह गए हैं निर्झर !  है टूट पड़ा भू पर अम्बर !           धँस गए धारा में सभय शाल !           उठ रहा धुआँ  ,जल गया ताल !          -यों जलद -यान में विचर -विचर           था इंद्र खेलता इंद्रजाल। </vt:lpstr>
      <vt:lpstr>प्रश्न अभ्यास  प्रश्न 1-: पावस ऋतु में प्रकृति में कौन -कौन से परिवर्तन आते हैं ? कविता के आधार पर स्पष्ट कीजिए। उत्तर-: वर्षा ऋतु में मौसम हर पल बदलता रहता है। कभी तेज़ बारिश आती है तो कभी मौसम साफ हो जाता है। पर्वत अपनी पुष्प रूपी आँखों से अपने चरणों में स्थित तालाब में अपने आप को देखता हुआ प्रतीत होता है। बादलों के धरती पर आ जाने के कारण ऐसा लग रहा है कि जैसे आसमान धरती पर आ गया हो और कोहरा धुएं की तरह लग रहा है जिसके कारण लग रहा है कि तालाब में आग लग गई हो।</vt:lpstr>
      <vt:lpstr>प्रश्न  2-: 'मेखलाकार ' शब्द का क्या अर्थ है ?कवि ने इस शब्द का प्रयोग यहाँ क्यों किया है?  उत्तर -: 'मेखलाकार ' शब्द का अर्थ है - करघनी अर्थात कमर का आभूषण। कवि ने यहाँ इस शब्द का प्रयोग इसलिए किया है क्योंकि वर्षा ऋतु में पर्वतों की श्रृंखला करघनी की तरह टेडी मेडी लग रही है। अतः कवि ने पर्वतों की श्रृंखला की तुलना करघनी से की है।</vt:lpstr>
      <vt:lpstr>प्रश्न 3-: 'सहस्र दृग - सुमन ' से क्या तात्पर्य है ?कवि ने इस पद का प्रयोग किसके लिए किया होगा ? उत्तर-: 'सहस्र दृग - सुमन ' से कवि का तात्पर्य पहाड़ों पर खिले हजारों फूलों से है। कवि को ये फूल पहाड़ ही आंखों के समान लग रहे हैं अतः कवि ने इस पद का प्रयोग किया है।  प्रश्न 4-: कवि ने तालाब की समानता किसके साथ दिखाई है और क्यों ? उत्तर-: कवि ने तालाब की समानता आईने के साथ दिखाई है क्योंकि तालाब पर्वत के लिए आईने का काम कर रहा है वह स्वच्छ और निर्मल दिखाई दे रहा है।</vt:lpstr>
      <vt:lpstr>प्रश्न 5 -: पर्वत के ह्रदय से उठ कर ऊँचे ऊँचे वृक्ष आकाश की ओर क्यों देख रहे थे और वे किस बात को प्रतिबिंबित करते हैं ? उत्तर-: पर्वत पर उगे ऊँचे ऊँचे वृक्ष चिंता में डूबे हुए लग रहें हैं जैसे वे शांत आकाश को छूना चाहते हों। ये वृक्ष मनुष्यों की सदा ऊपर उठने और आगे बढ़ने की और संकेत कर रहे हैं।  प्रश्न 6 -: शाल के वृक्ष भयभीत हो कर धरती में क्यों धस गए हैं ? उत्तर-: घनी धुंध के कारण लग रहा है मानो पेड़ कही उड़ गए हों अर्थात गायब हो गए हों। ऐसा लग रहा है कि पूरा आकाश ही धरती पर आ गया हो केवल झरने की आवाज़ ही सुनाई दे रही है। प्रकृति का ऐसा भयानक रूप देख कर शाल के पेड़ डर कर धरती के अंदर धंस गए हैं।</vt:lpstr>
      <vt:lpstr>प्रश्न 7-: झरने किसके गौरव का गान कर रहे हैं ?बहते हुए झरने की तुलना किस से की गई है ? उत्तर-: झरने पर्वतों के गौरव का गान कर रहे हैं और बहते हुए झरनों की तुलना चमकदार मोतियों से की गई है।  (ख )निम्नलिखित का भाव स्पष्ट कीजिए :- 1-: है टूट पड़ा भू पर अम्बर !  भाव-: घनी धुंध के कारण लग रहा है मानो पूरा आकाश ही धरती पर आ गया हो केवल झरने की आवाज़ ही सुनाई दे रही है।  2-:-यों जलद -यान में विचर -विचर            था इंद्र खेलता इंद्रजाल।  भाव-: चारों और धुँआ होने के कारण लग रहा है कि इंद्र भी अपना बादल रूपी विमान ले कर इधर उधर जादू का खेल दिखता हुआ घूम रहा है।  3-:गिरिवर के उर से उठ -उठ कर             उच्चाकांक्षाओं से तरुवर             है झाँक रहे नीरव नभ पर             अनिमेष ,अटल कुछ चिंतापर।    भाव-: पहाड़ों के हृदय से उठ-उठ कर अनेकों पेड़ ऊँच्चा उठने की इच्छा लिए एक टक दृष्टि से स्थिर हो कर शांत आकाश को इस तरह देख रहे हैं मनो वो किसी चिंता में डूबे हुए हों। अर्थात वे हमें निरन्तर ऊँच्चा उठने की प्रेरणा दे रहे हैं। ये वृक्ष मनुष्यों की सदा ऊपर उठने और आगे बढ़ने की और संकेत कर रहे हैं।</vt:lpstr>
      <vt:lpstr>धन्यवाद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revision>1</cp:revision>
  <dcterms:created xsi:type="dcterms:W3CDTF">2006-08-16T00:00:00Z</dcterms:created>
  <dcterms:modified xsi:type="dcterms:W3CDTF">2021-01-08T05:26:01Z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0x0101000006E3624ECFC548A4DF86F008EAC208</vt:lpwstr>
  </property>
</Properties>
</file>